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s/slide34.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Default Extension="wmf" ContentType="image/x-wmf"/>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718" r:id="rId1"/>
  </p:sldMasterIdLst>
  <p:handoutMasterIdLst>
    <p:handoutMasterId r:id="rId43"/>
  </p:handoutMasterIdLst>
  <p:sldIdLst>
    <p:sldId id="256" r:id="rId2"/>
    <p:sldId id="274" r:id="rId3"/>
    <p:sldId id="275" r:id="rId4"/>
    <p:sldId id="276" r:id="rId5"/>
    <p:sldId id="304" r:id="rId6"/>
    <p:sldId id="305" r:id="rId7"/>
    <p:sldId id="279" r:id="rId8"/>
    <p:sldId id="280" r:id="rId9"/>
    <p:sldId id="306" r:id="rId10"/>
    <p:sldId id="307" r:id="rId11"/>
    <p:sldId id="260" r:id="rId12"/>
    <p:sldId id="261" r:id="rId13"/>
    <p:sldId id="262" r:id="rId14"/>
    <p:sldId id="263" r:id="rId15"/>
    <p:sldId id="264" r:id="rId16"/>
    <p:sldId id="265" r:id="rId17"/>
    <p:sldId id="302" r:id="rId18"/>
    <p:sldId id="303" r:id="rId19"/>
    <p:sldId id="283" r:id="rId20"/>
    <p:sldId id="284" r:id="rId21"/>
    <p:sldId id="285" r:id="rId22"/>
    <p:sldId id="296" r:id="rId23"/>
    <p:sldId id="298" r:id="rId24"/>
    <p:sldId id="286" r:id="rId25"/>
    <p:sldId id="287" r:id="rId26"/>
    <p:sldId id="288" r:id="rId27"/>
    <p:sldId id="295" r:id="rId28"/>
    <p:sldId id="297" r:id="rId29"/>
    <p:sldId id="292" r:id="rId30"/>
    <p:sldId id="293" r:id="rId31"/>
    <p:sldId id="294" r:id="rId32"/>
    <p:sldId id="300" r:id="rId33"/>
    <p:sldId id="301" r:id="rId34"/>
    <p:sldId id="289" r:id="rId35"/>
    <p:sldId id="290" r:id="rId36"/>
    <p:sldId id="291" r:id="rId37"/>
    <p:sldId id="299" r:id="rId38"/>
    <p:sldId id="277" r:id="rId39"/>
    <p:sldId id="278" r:id="rId40"/>
    <p:sldId id="281" r:id="rId41"/>
    <p:sldId id="282" r:id="rId4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clrMode="bw" frameSlides="1"/>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20022" autoAdjust="0"/>
    <p:restoredTop sz="90672" autoAdjust="0"/>
  </p:normalViewPr>
  <p:slideViewPr>
    <p:cSldViewPr>
      <p:cViewPr varScale="1">
        <p:scale>
          <a:sx n="89" d="100"/>
          <a:sy n="89" d="100"/>
        </p:scale>
        <p:origin x="-42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56"/>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F032E8-C73F-844C-A455-EB090A67D77B}" type="datetimeFigureOut">
              <a:rPr lang="en-US" smtClean="0"/>
              <a:pPr/>
              <a:t>2/8/14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77D128-8E93-5941-8D13-F1E604261A5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D7086-4875-49FA-AC02-BB1FD4A0B5D8}"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34352-6BC4-4353-A09F-4B8F78AD5B2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15BF4-8BAA-460A-928B-5AAE1A3FDB38}"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2A01C-FAED-4EFA-990A-9E911E677011}"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CA1689-407D-417E-A214-74F3B1395E20}"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BBC2B0-C157-47B8-A904-8017CE9BBECE}"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D11ADA-9713-42DC-9BAB-19048076125D}"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AB58C-1C53-49C1-A472-B1A235658AA0}"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CD6890-7AD3-42E1-A2CE-E9F4553927A1}"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A0731-F588-4C54-82FB-89DB191E6996}"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E1408-002F-43B1-8407-25144D3A1267}"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351EB4-2A1A-4C60-92D3-39C7F297C94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spd="med">
    <p:fade thruBlk="1"/>
  </p:transition>
  <p:timing>
    <p:tnLst>
      <p:par>
        <p:cTn id="1" dur="indefinite" restart="never" nodeType="tmRoot"/>
      </p:par>
    </p:tnLst>
  </p:timing>
  <p:txStyles>
    <p:titleStyle>
      <a:lvl1pPr algn="ctr" defTabSz="4572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wmf"/><Relationship Id="rId12" Type="http://schemas.openxmlformats.org/officeDocument/2006/relationships/slide" Target="slide29.xml"/><Relationship Id="rId13" Type="http://schemas.openxmlformats.org/officeDocument/2006/relationships/image" Target="../media/image6.wmf"/><Relationship Id="rId14" Type="http://schemas.openxmlformats.org/officeDocument/2006/relationships/slide" Target="slide14.xml"/><Relationship Id="rId15" Type="http://schemas.openxmlformats.org/officeDocument/2006/relationships/image" Target="../media/image7.wmf"/><Relationship Id="rId16" Type="http://schemas.openxmlformats.org/officeDocument/2006/relationships/slide" Target="slide19.xml"/><Relationship Id="rId17" Type="http://schemas.openxmlformats.org/officeDocument/2006/relationships/image" Target="../media/image8.wmf"/><Relationship Id="rId1" Type="http://schemas.openxmlformats.org/officeDocument/2006/relationships/slideLayout" Target="../slideLayouts/slideLayout1.xml"/><Relationship Id="rId2" Type="http://schemas.openxmlformats.org/officeDocument/2006/relationships/slide" Target="slide3.xml"/><Relationship Id="rId3" Type="http://schemas.openxmlformats.org/officeDocument/2006/relationships/image" Target="../media/image1.wmf"/><Relationship Id="rId4" Type="http://schemas.openxmlformats.org/officeDocument/2006/relationships/slide" Target="slide11.xml"/><Relationship Id="rId5" Type="http://schemas.openxmlformats.org/officeDocument/2006/relationships/image" Target="../media/image2.wmf"/><Relationship Id="rId6" Type="http://schemas.openxmlformats.org/officeDocument/2006/relationships/slide" Target="slide7.xml"/><Relationship Id="rId7" Type="http://schemas.openxmlformats.org/officeDocument/2006/relationships/image" Target="../media/image3.wmf"/><Relationship Id="rId8" Type="http://schemas.openxmlformats.org/officeDocument/2006/relationships/slide" Target="slide24.xml"/><Relationship Id="rId9" Type="http://schemas.openxmlformats.org/officeDocument/2006/relationships/image" Target="../media/image4.wmf"/><Relationship Id="rId10" Type="http://schemas.openxmlformats.org/officeDocument/2006/relationships/slide" Target="slide34.xml"/></Relationships>
</file>

<file path=ppt/slides/_rels/slide2.xml.rels><?xml version="1.0" encoding="UTF-8" standalone="yes"?>
<Relationships xmlns="http://schemas.openxmlformats.org/package/2006/relationships"><Relationship Id="rId11" Type="http://schemas.openxmlformats.org/officeDocument/2006/relationships/image" Target="../media/image5.wmf"/><Relationship Id="rId12" Type="http://schemas.openxmlformats.org/officeDocument/2006/relationships/slide" Target="slide29.xml"/><Relationship Id="rId13" Type="http://schemas.openxmlformats.org/officeDocument/2006/relationships/image" Target="../media/image6.wmf"/><Relationship Id="rId14" Type="http://schemas.openxmlformats.org/officeDocument/2006/relationships/slide" Target="slide14.xml"/><Relationship Id="rId15" Type="http://schemas.openxmlformats.org/officeDocument/2006/relationships/image" Target="../media/image7.wmf"/><Relationship Id="rId16" Type="http://schemas.openxmlformats.org/officeDocument/2006/relationships/slide" Target="slide19.xml"/><Relationship Id="rId17" Type="http://schemas.openxmlformats.org/officeDocument/2006/relationships/image" Target="../media/image8.wmf"/><Relationship Id="rId1" Type="http://schemas.openxmlformats.org/officeDocument/2006/relationships/slideLayout" Target="../slideLayouts/slideLayout6.xml"/><Relationship Id="rId2" Type="http://schemas.openxmlformats.org/officeDocument/2006/relationships/slide" Target="slide3.xml"/><Relationship Id="rId3" Type="http://schemas.openxmlformats.org/officeDocument/2006/relationships/image" Target="../media/image1.wmf"/><Relationship Id="rId4" Type="http://schemas.openxmlformats.org/officeDocument/2006/relationships/slide" Target="slide11.xml"/><Relationship Id="rId5" Type="http://schemas.openxmlformats.org/officeDocument/2006/relationships/image" Target="../media/image2.wmf"/><Relationship Id="rId6" Type="http://schemas.openxmlformats.org/officeDocument/2006/relationships/slide" Target="slide7.xml"/><Relationship Id="rId7" Type="http://schemas.openxmlformats.org/officeDocument/2006/relationships/image" Target="../media/image3.wmf"/><Relationship Id="rId8" Type="http://schemas.openxmlformats.org/officeDocument/2006/relationships/slide" Target="slide24.xml"/><Relationship Id="rId9" Type="http://schemas.openxmlformats.org/officeDocument/2006/relationships/image" Target="../media/image4.wmf"/><Relationship Id="rId10" Type="http://schemas.openxmlformats.org/officeDocument/2006/relationships/slide" Target="slide34.xml"/></Relationships>
</file>

<file path=ppt/slides/_rels/slide3.xml.rels><?xml version="1.0" encoding="UTF-8" standalone="yes"?>
<Relationships xmlns="http://schemas.openxmlformats.org/package/2006/relationships"><Relationship Id="rId3" Type="http://schemas.openxmlformats.org/officeDocument/2006/relationships/slide" Target="slide39.xml"/><Relationship Id="rId4" Type="http://schemas.openxmlformats.org/officeDocument/2006/relationships/slide" Target="slide2.xml"/><Relationship Id="rId5" Type="http://schemas.openxmlformats.org/officeDocument/2006/relationships/image" Target="../media/image1.wmf"/><Relationship Id="rId6" Type="http://schemas.openxmlformats.org/officeDocument/2006/relationships/image" Target="../media/image9.wmf"/><Relationship Id="rId7" Type="http://schemas.openxmlformats.org/officeDocument/2006/relationships/image" Target="../media/image10.wmf"/><Relationship Id="rId1" Type="http://schemas.openxmlformats.org/officeDocument/2006/relationships/slideLayout" Target="../slideLayouts/slideLayout7.xml"/><Relationship Id="rId2" Type="http://schemas.openxmlformats.org/officeDocument/2006/relationships/slide" Target="slide38.xml"/></Relationships>
</file>

<file path=ppt/slides/_rels/slide4.xml.rels><?xml version="1.0" encoding="UTF-8" standalone="yes"?>
<Relationships xmlns="http://schemas.openxmlformats.org/package/2006/relationships"><Relationship Id="rId3" Type="http://schemas.openxmlformats.org/officeDocument/2006/relationships/slide" Target="slide4.xml"/><Relationship Id="rId4" Type="http://schemas.openxmlformats.org/officeDocument/2006/relationships/image" Target="../media/image1.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slide" Target="slide40.xml"/><Relationship Id="rId4" Type="http://schemas.openxmlformats.org/officeDocument/2006/relationships/slide" Target="slide41.xml"/><Relationship Id="rId5" Type="http://schemas.openxmlformats.org/officeDocument/2006/relationships/image" Target="../media/image3.wmf"/><Relationship Id="rId6" Type="http://schemas.openxmlformats.org/officeDocument/2006/relationships/image" Target="../media/image11.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40.xml"/><Relationship Id="rId4" Type="http://schemas.openxmlformats.org/officeDocument/2006/relationships/slide" Target="slide41.xml"/><Relationship Id="rId5" Type="http://schemas.openxmlformats.org/officeDocument/2006/relationships/image" Target="../media/image3.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11.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11.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3.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3.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3.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14.wmf"/><Relationship Id="rId4" Type="http://schemas.openxmlformats.org/officeDocument/2006/relationships/image" Target="../media/image7.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7.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7.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8.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8.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8.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8.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8.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5.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5.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5.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5.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6.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6.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6.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6.wmf"/></Relationships>
</file>

<file path=ppt/slides/_rels/slide33.xml.rels><?xml version="1.0" encoding="UTF-8" standalone="yes"?>
<Relationships xmlns="http://schemas.openxmlformats.org/package/2006/relationships"><Relationship Id="rId3" Type="http://schemas.openxmlformats.org/officeDocument/2006/relationships/image" Target="../media/image17.wmf"/><Relationship Id="rId4" Type="http://schemas.openxmlformats.org/officeDocument/2006/relationships/slide" Target="slide2.xml"/><Relationship Id="rId5" Type="http://schemas.openxmlformats.org/officeDocument/2006/relationships/image" Target="../media/image6.wmf"/><Relationship Id="rId1" Type="http://schemas.openxmlformats.org/officeDocument/2006/relationships/slideLayout" Target="../slideLayouts/slideLayout7.xml"/><Relationship Id="rId2" Type="http://schemas.openxmlformats.org/officeDocument/2006/relationships/image" Target="../media/image16.wmf"/></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8.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2.xml"/><Relationship Id="rId3" Type="http://schemas.openxmlformats.org/officeDocument/2006/relationships/image" Target="../media/image18.wmf"/></Relationships>
</file>

<file path=ppt/slides/_rels/slide38.xml.rels><?xml version="1.0" encoding="UTF-8" standalone="yes"?>
<Relationships xmlns="http://schemas.openxmlformats.org/package/2006/relationships"><Relationship Id="rId3" Type="http://schemas.openxmlformats.org/officeDocument/2006/relationships/slide" Target="slide38.xml"/><Relationship Id="rId4" Type="http://schemas.openxmlformats.org/officeDocument/2006/relationships/slide" Target="slide39.xml"/><Relationship Id="rId5" Type="http://schemas.openxmlformats.org/officeDocument/2006/relationships/image" Target="../media/image1.wmf"/><Relationship Id="rId6" Type="http://schemas.openxmlformats.org/officeDocument/2006/relationships/slide" Target="slide3.xml"/><Relationship Id="rId1" Type="http://schemas.openxmlformats.org/officeDocument/2006/relationships/slideLayout" Target="../slideLayouts/slideLayout7.xml"/><Relationship Id="rId2"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4" Type="http://schemas.openxmlformats.org/officeDocument/2006/relationships/slide" Target="slide39.xml"/><Relationship Id="rId5" Type="http://schemas.openxmlformats.org/officeDocument/2006/relationships/image" Target="../media/image1.wmf"/><Relationship Id="rId6" Type="http://schemas.openxmlformats.org/officeDocument/2006/relationships/slide" Target="slide3.xml"/><Relationship Id="rId1" Type="http://schemas.openxmlformats.org/officeDocument/2006/relationships/slideLayout" Target="../slideLayouts/slideLayout7.xml"/><Relationship Id="rId2"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4" Type="http://schemas.openxmlformats.org/officeDocument/2006/relationships/image" Target="../media/image3.wmf"/><Relationship Id="rId1" Type="http://schemas.openxmlformats.org/officeDocument/2006/relationships/slideLayout" Target="../slideLayouts/slideLayout7.xml"/><Relationship Id="rId2" Type="http://schemas.openxmlformats.org/officeDocument/2006/relationships/slide" Target="slide2.xml"/></Relationships>
</file>

<file path=ppt/slides/_rels/slide41.xml.rels><?xml version="1.0" encoding="UTF-8" standalone="yes"?>
<Relationships xmlns="http://schemas.openxmlformats.org/package/2006/relationships"><Relationship Id="rId3" Type="http://schemas.openxmlformats.org/officeDocument/2006/relationships/slide" Target="slide41.xml"/><Relationship Id="rId4" Type="http://schemas.openxmlformats.org/officeDocument/2006/relationships/image" Target="../media/image3.wmf"/><Relationship Id="rId5" Type="http://schemas.openxmlformats.org/officeDocument/2006/relationships/slide" Target="slide1.xml"/><Relationship Id="rId1" Type="http://schemas.openxmlformats.org/officeDocument/2006/relationships/slideLayout" Target="../slideLayouts/slideLayout7.xml"/><Relationship Id="rId2"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447800"/>
            <a:ext cx="7772400" cy="2133600"/>
          </a:xfrm>
        </p:spPr>
        <p:txBody>
          <a:bodyPr>
            <a:normAutofit/>
          </a:bodyPr>
          <a:lstStyle/>
          <a:p>
            <a:r>
              <a:rPr lang="en-US" b="1" dirty="0" smtClean="0">
                <a:solidFill>
                  <a:schemeClr val="tx1"/>
                </a:solidFill>
                <a:latin typeface="Showcard Gothic" pitchFamily="82" charset="0"/>
              </a:rPr>
              <a:t/>
            </a:r>
            <a:br>
              <a:rPr lang="en-US" b="1" dirty="0" smtClean="0">
                <a:solidFill>
                  <a:schemeClr val="tx1"/>
                </a:solidFill>
                <a:latin typeface="Showcard Gothic" pitchFamily="82" charset="0"/>
              </a:rPr>
            </a:br>
            <a:r>
              <a:rPr lang="en-US" b="1" dirty="0">
                <a:solidFill>
                  <a:schemeClr val="tx1"/>
                </a:solidFill>
                <a:latin typeface="Showcard Gothic" pitchFamily="82" charset="0"/>
              </a:rPr>
              <a:t>Multiple Intelligences</a:t>
            </a:r>
            <a:r>
              <a:rPr lang="en-US" dirty="0">
                <a:solidFill>
                  <a:schemeClr val="tx1"/>
                </a:solidFill>
              </a:rPr>
              <a:t> </a:t>
            </a:r>
          </a:p>
        </p:txBody>
      </p:sp>
      <p:pic>
        <p:nvPicPr>
          <p:cNvPr id="5" name="Picture 19" descr="MCj02317770000[1]">
            <a:hlinkClick r:id="rId2" action="ppaction://hlinksldjump"/>
          </p:cNvPr>
          <p:cNvPicPr>
            <a:picLocks noChangeAspect="1" noChangeArrowheads="1"/>
          </p:cNvPicPr>
          <p:nvPr/>
        </p:nvPicPr>
        <p:blipFill>
          <a:blip r:embed="rId3"/>
          <a:srcRect/>
          <a:stretch>
            <a:fillRect/>
          </a:stretch>
        </p:blipFill>
        <p:spPr bwMode="auto">
          <a:xfrm>
            <a:off x="533400" y="533400"/>
            <a:ext cx="5002605" cy="2057400"/>
          </a:xfrm>
          <a:prstGeom prst="rect">
            <a:avLst/>
          </a:prstGeom>
          <a:noFill/>
        </p:spPr>
      </p:pic>
      <p:pic>
        <p:nvPicPr>
          <p:cNvPr id="6" name="Picture 20" descr="MCj02317670000[1]">
            <a:hlinkClick r:id="rId4" action="ppaction://hlinksldjump"/>
          </p:cNvPr>
          <p:cNvPicPr>
            <a:picLocks noChangeAspect="1" noChangeArrowheads="1"/>
          </p:cNvPicPr>
          <p:nvPr/>
        </p:nvPicPr>
        <p:blipFill>
          <a:blip r:embed="rId5"/>
          <a:srcRect/>
          <a:stretch>
            <a:fillRect/>
          </a:stretch>
        </p:blipFill>
        <p:spPr bwMode="auto">
          <a:xfrm>
            <a:off x="4876800" y="533400"/>
            <a:ext cx="3729751" cy="2133600"/>
          </a:xfrm>
          <a:prstGeom prst="rect">
            <a:avLst/>
          </a:prstGeom>
          <a:noFill/>
        </p:spPr>
      </p:pic>
      <p:pic>
        <p:nvPicPr>
          <p:cNvPr id="7" name="Picture 21" descr="MCj02317610000[1]">
            <a:hlinkClick r:id="rId6" action="ppaction://hlinksldjump"/>
          </p:cNvPr>
          <p:cNvPicPr>
            <a:picLocks noChangeAspect="1" noChangeArrowheads="1"/>
          </p:cNvPicPr>
          <p:nvPr/>
        </p:nvPicPr>
        <p:blipFill>
          <a:blip r:embed="rId7"/>
          <a:srcRect/>
          <a:stretch>
            <a:fillRect/>
          </a:stretch>
        </p:blipFill>
        <p:spPr bwMode="auto">
          <a:xfrm>
            <a:off x="609600" y="3124200"/>
            <a:ext cx="2998893" cy="1833563"/>
          </a:xfrm>
          <a:prstGeom prst="rect">
            <a:avLst/>
          </a:prstGeom>
          <a:noFill/>
        </p:spPr>
      </p:pic>
      <p:pic>
        <p:nvPicPr>
          <p:cNvPr id="8" name="Picture 22" descr="MCj02317780000[1]">
            <a:hlinkClick r:id="rId8" action="ppaction://hlinksldjump"/>
          </p:cNvPr>
          <p:cNvPicPr>
            <a:picLocks noChangeAspect="1" noChangeArrowheads="1"/>
          </p:cNvPicPr>
          <p:nvPr/>
        </p:nvPicPr>
        <p:blipFill>
          <a:blip r:embed="rId9"/>
          <a:srcRect/>
          <a:stretch>
            <a:fillRect/>
          </a:stretch>
        </p:blipFill>
        <p:spPr bwMode="auto">
          <a:xfrm>
            <a:off x="5410200" y="4876800"/>
            <a:ext cx="2518534" cy="1676400"/>
          </a:xfrm>
          <a:prstGeom prst="rect">
            <a:avLst/>
          </a:prstGeom>
          <a:noFill/>
        </p:spPr>
      </p:pic>
      <p:pic>
        <p:nvPicPr>
          <p:cNvPr id="9" name="Picture 25" descr="MCj02319420000[1]">
            <a:hlinkClick r:id="rId10" action="ppaction://hlinksldjump"/>
          </p:cNvPr>
          <p:cNvPicPr>
            <a:picLocks noChangeAspect="1" noChangeArrowheads="1"/>
          </p:cNvPicPr>
          <p:nvPr/>
        </p:nvPicPr>
        <p:blipFill>
          <a:blip r:embed="rId11"/>
          <a:srcRect/>
          <a:stretch>
            <a:fillRect/>
          </a:stretch>
        </p:blipFill>
        <p:spPr bwMode="auto">
          <a:xfrm>
            <a:off x="533400" y="4572000"/>
            <a:ext cx="2895600" cy="1780900"/>
          </a:xfrm>
          <a:prstGeom prst="rect">
            <a:avLst/>
          </a:prstGeom>
          <a:noFill/>
        </p:spPr>
      </p:pic>
      <p:pic>
        <p:nvPicPr>
          <p:cNvPr id="10" name="Picture 26" descr="MCj02318650000[1]">
            <a:hlinkClick r:id="rId12" action="ppaction://hlinksldjump"/>
          </p:cNvPr>
          <p:cNvPicPr>
            <a:picLocks noChangeAspect="1" noChangeArrowheads="1"/>
          </p:cNvPicPr>
          <p:nvPr/>
        </p:nvPicPr>
        <p:blipFill>
          <a:blip r:embed="rId13"/>
          <a:srcRect/>
          <a:stretch>
            <a:fillRect/>
          </a:stretch>
        </p:blipFill>
        <p:spPr bwMode="auto">
          <a:xfrm>
            <a:off x="3505200" y="3352800"/>
            <a:ext cx="2133600" cy="2249978"/>
          </a:xfrm>
          <a:prstGeom prst="rect">
            <a:avLst/>
          </a:prstGeom>
          <a:noFill/>
        </p:spPr>
      </p:pic>
      <p:pic>
        <p:nvPicPr>
          <p:cNvPr id="11" name="Picture 28" descr="MCj02318630000[1]">
            <a:hlinkClick r:id="rId14" action="ppaction://hlinksldjump"/>
          </p:cNvPr>
          <p:cNvPicPr>
            <a:picLocks noChangeAspect="1" noChangeArrowheads="1"/>
          </p:cNvPicPr>
          <p:nvPr/>
        </p:nvPicPr>
        <p:blipFill>
          <a:blip r:embed="rId15"/>
          <a:srcRect/>
          <a:stretch>
            <a:fillRect/>
          </a:stretch>
        </p:blipFill>
        <p:spPr bwMode="auto">
          <a:xfrm>
            <a:off x="3505200" y="4495800"/>
            <a:ext cx="2471351" cy="1905000"/>
          </a:xfrm>
          <a:prstGeom prst="rect">
            <a:avLst/>
          </a:prstGeom>
          <a:noFill/>
        </p:spPr>
      </p:pic>
      <p:pic>
        <p:nvPicPr>
          <p:cNvPr id="12" name="Picture 29" descr="MCj02318640000[1]">
            <a:hlinkClick r:id="rId16" action="ppaction://hlinksldjump"/>
          </p:cNvPr>
          <p:cNvPicPr>
            <a:picLocks noChangeAspect="1" noChangeArrowheads="1"/>
          </p:cNvPicPr>
          <p:nvPr/>
        </p:nvPicPr>
        <p:blipFill>
          <a:blip r:embed="rId17"/>
          <a:srcRect/>
          <a:stretch>
            <a:fillRect/>
          </a:stretch>
        </p:blipFill>
        <p:spPr bwMode="auto">
          <a:xfrm>
            <a:off x="5867400" y="3200400"/>
            <a:ext cx="2370854" cy="19812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04800"/>
            <a:ext cx="7772400" cy="1143000"/>
          </a:xfrm>
        </p:spPr>
        <p:txBody>
          <a:bodyPr/>
          <a:lstStyle/>
          <a:p>
            <a:r>
              <a:rPr lang="en-US" dirty="0">
                <a:solidFill>
                  <a:srgbClr val="FFFFFF"/>
                </a:solidFill>
                <a:latin typeface="Showcard Gothic" pitchFamily="82" charset="0"/>
              </a:rPr>
              <a:t>Multiple Intelligences</a:t>
            </a:r>
            <a:br>
              <a:rPr lang="en-US" dirty="0">
                <a:solidFill>
                  <a:srgbClr val="FFFFFF"/>
                </a:solidFill>
                <a:latin typeface="Showcard Gothic" pitchFamily="82" charset="0"/>
              </a:rPr>
            </a:br>
            <a:r>
              <a:rPr lang="en-US" sz="2000" i="1" dirty="0">
                <a:solidFill>
                  <a:srgbClr val="FFFFFF"/>
                </a:solidFill>
                <a:latin typeface="Showcard Gothic" pitchFamily="82" charset="0"/>
              </a:rPr>
              <a:t>click on each picture</a:t>
            </a:r>
            <a:endParaRPr lang="en-US" dirty="0">
              <a:solidFill>
                <a:srgbClr val="FFFFFF"/>
              </a:solidFill>
              <a:latin typeface="Showcard Gothic" pitchFamily="82" charset="0"/>
            </a:endParaRPr>
          </a:p>
        </p:txBody>
      </p:sp>
      <p:sp>
        <p:nvSpPr>
          <p:cNvPr id="37891" name="Text Box 3"/>
          <p:cNvSpPr txBox="1">
            <a:spLocks noChangeArrowheads="1"/>
          </p:cNvSpPr>
          <p:nvPr/>
        </p:nvSpPr>
        <p:spPr bwMode="auto">
          <a:xfrm>
            <a:off x="2819400" y="1752600"/>
            <a:ext cx="1219200" cy="400110"/>
          </a:xfrm>
          <a:prstGeom prst="rect">
            <a:avLst/>
          </a:prstGeom>
          <a:noFill/>
          <a:ln w="9525">
            <a:noFill/>
            <a:miter lim="800000"/>
            <a:headEnd/>
            <a:tailEnd/>
          </a:ln>
          <a:effectLst/>
        </p:spPr>
        <p:txBody>
          <a:bodyPr>
            <a:spAutoFit/>
          </a:bodyPr>
          <a:lstStyle/>
          <a:p>
            <a:pPr>
              <a:spcBef>
                <a:spcPct val="50000"/>
              </a:spcBef>
            </a:pPr>
            <a:r>
              <a:rPr lang="en-US" sz="2000" dirty="0">
                <a:solidFill>
                  <a:srgbClr val="FFFFFF"/>
                </a:solidFill>
                <a:latin typeface="Tahoma" charset="0"/>
              </a:rPr>
              <a:t>Linguistic</a:t>
            </a:r>
          </a:p>
        </p:txBody>
      </p:sp>
      <p:sp>
        <p:nvSpPr>
          <p:cNvPr id="37892" name="Text Box 4"/>
          <p:cNvSpPr txBox="1">
            <a:spLocks noChangeArrowheads="1"/>
          </p:cNvSpPr>
          <p:nvPr/>
        </p:nvSpPr>
        <p:spPr bwMode="auto">
          <a:xfrm>
            <a:off x="2743200" y="2743200"/>
            <a:ext cx="1752600" cy="707886"/>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FFFF"/>
                </a:solidFill>
                <a:latin typeface="Tahoma" charset="0"/>
              </a:rPr>
              <a:t>Logical/</a:t>
            </a:r>
            <a:br>
              <a:rPr lang="en-US" sz="2000" dirty="0">
                <a:solidFill>
                  <a:srgbClr val="FFFFFF"/>
                </a:solidFill>
                <a:latin typeface="Tahoma" charset="0"/>
              </a:rPr>
            </a:br>
            <a:r>
              <a:rPr lang="en-US" sz="2000" dirty="0">
                <a:solidFill>
                  <a:srgbClr val="FFFFFF"/>
                </a:solidFill>
                <a:latin typeface="Tahoma" charset="0"/>
              </a:rPr>
              <a:t>Mathematical</a:t>
            </a:r>
          </a:p>
        </p:txBody>
      </p:sp>
      <p:sp>
        <p:nvSpPr>
          <p:cNvPr id="37893" name="Text Box 5"/>
          <p:cNvSpPr txBox="1">
            <a:spLocks noChangeArrowheads="1"/>
          </p:cNvSpPr>
          <p:nvPr/>
        </p:nvSpPr>
        <p:spPr bwMode="auto">
          <a:xfrm>
            <a:off x="2819400" y="3810000"/>
            <a:ext cx="1295400" cy="400110"/>
          </a:xfrm>
          <a:prstGeom prst="rect">
            <a:avLst/>
          </a:prstGeom>
          <a:noFill/>
          <a:ln w="9525">
            <a:noFill/>
            <a:miter lim="800000"/>
            <a:headEnd/>
            <a:tailEnd/>
          </a:ln>
          <a:effectLst/>
        </p:spPr>
        <p:txBody>
          <a:bodyPr>
            <a:spAutoFit/>
          </a:bodyPr>
          <a:lstStyle/>
          <a:p>
            <a:pPr>
              <a:spcBef>
                <a:spcPct val="50000"/>
              </a:spcBef>
            </a:pPr>
            <a:r>
              <a:rPr lang="en-US" sz="2000" dirty="0">
                <a:solidFill>
                  <a:srgbClr val="FFFFFF"/>
                </a:solidFill>
                <a:latin typeface="Tahoma" charset="0"/>
              </a:rPr>
              <a:t>Spatial</a:t>
            </a:r>
          </a:p>
        </p:txBody>
      </p:sp>
      <p:sp>
        <p:nvSpPr>
          <p:cNvPr id="37894" name="Text Box 6"/>
          <p:cNvSpPr txBox="1">
            <a:spLocks noChangeArrowheads="1"/>
          </p:cNvSpPr>
          <p:nvPr/>
        </p:nvSpPr>
        <p:spPr bwMode="auto">
          <a:xfrm>
            <a:off x="2819400" y="5029200"/>
            <a:ext cx="1524000" cy="707886"/>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FFFF"/>
                </a:solidFill>
                <a:latin typeface="Tahoma" charset="0"/>
              </a:rPr>
              <a:t>Bodily/</a:t>
            </a:r>
            <a:br>
              <a:rPr lang="en-US" sz="2000" dirty="0">
                <a:solidFill>
                  <a:srgbClr val="FFFFFF"/>
                </a:solidFill>
                <a:latin typeface="Tahoma" charset="0"/>
              </a:rPr>
            </a:br>
            <a:r>
              <a:rPr lang="en-US" sz="2000" dirty="0">
                <a:solidFill>
                  <a:srgbClr val="FFFFFF"/>
                </a:solidFill>
                <a:latin typeface="Tahoma" charset="0"/>
              </a:rPr>
              <a:t>Kinesthetic</a:t>
            </a:r>
          </a:p>
        </p:txBody>
      </p:sp>
      <p:sp>
        <p:nvSpPr>
          <p:cNvPr id="37895" name="Text Box 7"/>
          <p:cNvSpPr txBox="1">
            <a:spLocks noChangeArrowheads="1"/>
          </p:cNvSpPr>
          <p:nvPr/>
        </p:nvSpPr>
        <p:spPr bwMode="auto">
          <a:xfrm>
            <a:off x="4876800" y="1752600"/>
            <a:ext cx="1143000" cy="400110"/>
          </a:xfrm>
          <a:prstGeom prst="rect">
            <a:avLst/>
          </a:prstGeom>
          <a:noFill/>
          <a:ln w="9525">
            <a:noFill/>
            <a:miter lim="800000"/>
            <a:headEnd/>
            <a:tailEnd/>
          </a:ln>
          <a:effectLst/>
        </p:spPr>
        <p:txBody>
          <a:bodyPr>
            <a:spAutoFit/>
          </a:bodyPr>
          <a:lstStyle/>
          <a:p>
            <a:pPr>
              <a:spcBef>
                <a:spcPct val="50000"/>
              </a:spcBef>
            </a:pPr>
            <a:r>
              <a:rPr lang="en-US" sz="2000" dirty="0">
                <a:solidFill>
                  <a:srgbClr val="FFFFFF"/>
                </a:solidFill>
                <a:latin typeface="Tahoma" charset="0"/>
              </a:rPr>
              <a:t>Musical</a:t>
            </a:r>
          </a:p>
        </p:txBody>
      </p:sp>
      <p:sp>
        <p:nvSpPr>
          <p:cNvPr id="37896" name="Text Box 8"/>
          <p:cNvSpPr txBox="1">
            <a:spLocks noChangeArrowheads="1"/>
          </p:cNvSpPr>
          <p:nvPr/>
        </p:nvSpPr>
        <p:spPr bwMode="auto">
          <a:xfrm>
            <a:off x="4876800" y="2743200"/>
            <a:ext cx="1447800" cy="400110"/>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FFFF"/>
                </a:solidFill>
                <a:latin typeface="Tahoma" charset="0"/>
              </a:rPr>
              <a:t>Naturalist</a:t>
            </a:r>
          </a:p>
        </p:txBody>
      </p:sp>
      <p:sp>
        <p:nvSpPr>
          <p:cNvPr id="37897" name="Text Box 9"/>
          <p:cNvSpPr txBox="1">
            <a:spLocks noChangeArrowheads="1"/>
          </p:cNvSpPr>
          <p:nvPr/>
        </p:nvSpPr>
        <p:spPr bwMode="auto">
          <a:xfrm>
            <a:off x="4724400" y="3790890"/>
            <a:ext cx="1752600" cy="400110"/>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FFFF"/>
                </a:solidFill>
                <a:latin typeface="Tahoma" charset="0"/>
              </a:rPr>
              <a:t>Intrapersonal</a:t>
            </a:r>
          </a:p>
        </p:txBody>
      </p:sp>
      <p:sp>
        <p:nvSpPr>
          <p:cNvPr id="37898" name="Text Box 10"/>
          <p:cNvSpPr txBox="1">
            <a:spLocks noChangeArrowheads="1"/>
          </p:cNvSpPr>
          <p:nvPr/>
        </p:nvSpPr>
        <p:spPr bwMode="auto">
          <a:xfrm>
            <a:off x="4800600" y="5029200"/>
            <a:ext cx="1676400" cy="400110"/>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FFFF"/>
                </a:solidFill>
                <a:latin typeface="Tahoma" charset="0"/>
              </a:rPr>
              <a:t>Interpersonal</a:t>
            </a:r>
          </a:p>
        </p:txBody>
      </p:sp>
      <p:pic>
        <p:nvPicPr>
          <p:cNvPr id="37907" name="Picture 19" descr="MCj02317770000[1]">
            <a:hlinkClick r:id="rId2" action="ppaction://hlinksldjump"/>
          </p:cNvPr>
          <p:cNvPicPr>
            <a:picLocks noChangeAspect="1" noChangeArrowheads="1"/>
          </p:cNvPicPr>
          <p:nvPr/>
        </p:nvPicPr>
        <p:blipFill>
          <a:blip r:embed="rId3"/>
          <a:srcRect/>
          <a:stretch>
            <a:fillRect/>
          </a:stretch>
        </p:blipFill>
        <p:spPr bwMode="auto">
          <a:xfrm>
            <a:off x="380999" y="990600"/>
            <a:ext cx="2493603" cy="1295400"/>
          </a:xfrm>
          <a:prstGeom prst="rect">
            <a:avLst/>
          </a:prstGeom>
          <a:noFill/>
        </p:spPr>
      </p:pic>
      <p:pic>
        <p:nvPicPr>
          <p:cNvPr id="37908" name="Picture 20" descr="MCj02317670000[1]">
            <a:hlinkClick r:id="rId4" action="ppaction://hlinksldjump"/>
          </p:cNvPr>
          <p:cNvPicPr>
            <a:picLocks noChangeAspect="1" noChangeArrowheads="1"/>
          </p:cNvPicPr>
          <p:nvPr/>
        </p:nvPicPr>
        <p:blipFill>
          <a:blip r:embed="rId5"/>
          <a:srcRect/>
          <a:stretch>
            <a:fillRect/>
          </a:stretch>
        </p:blipFill>
        <p:spPr bwMode="auto">
          <a:xfrm>
            <a:off x="609600" y="2438400"/>
            <a:ext cx="2057400" cy="1350963"/>
          </a:xfrm>
          <a:prstGeom prst="rect">
            <a:avLst/>
          </a:prstGeom>
          <a:noFill/>
        </p:spPr>
      </p:pic>
      <p:pic>
        <p:nvPicPr>
          <p:cNvPr id="37909" name="Picture 21" descr="MCj02317610000[1]">
            <a:hlinkClick r:id="rId6" action="ppaction://hlinksldjump"/>
          </p:cNvPr>
          <p:cNvPicPr>
            <a:picLocks noChangeAspect="1" noChangeArrowheads="1"/>
          </p:cNvPicPr>
          <p:nvPr/>
        </p:nvPicPr>
        <p:blipFill>
          <a:blip r:embed="rId7"/>
          <a:srcRect/>
          <a:stretch>
            <a:fillRect/>
          </a:stretch>
        </p:blipFill>
        <p:spPr bwMode="auto">
          <a:xfrm>
            <a:off x="609600" y="3547442"/>
            <a:ext cx="2057400" cy="1329358"/>
          </a:xfrm>
          <a:prstGeom prst="rect">
            <a:avLst/>
          </a:prstGeom>
          <a:noFill/>
        </p:spPr>
      </p:pic>
      <p:pic>
        <p:nvPicPr>
          <p:cNvPr id="37910" name="Picture 22" descr="MCj02317780000[1]">
            <a:hlinkClick r:id="rId8" action="ppaction://hlinksldjump"/>
          </p:cNvPr>
          <p:cNvPicPr>
            <a:picLocks noChangeAspect="1" noChangeArrowheads="1"/>
          </p:cNvPicPr>
          <p:nvPr/>
        </p:nvPicPr>
        <p:blipFill>
          <a:blip r:embed="rId9"/>
          <a:srcRect/>
          <a:stretch>
            <a:fillRect/>
          </a:stretch>
        </p:blipFill>
        <p:spPr bwMode="auto">
          <a:xfrm rot="20659319">
            <a:off x="6279418" y="4675402"/>
            <a:ext cx="2060727" cy="1974863"/>
          </a:xfrm>
          <a:prstGeom prst="rect">
            <a:avLst/>
          </a:prstGeom>
          <a:noFill/>
        </p:spPr>
      </p:pic>
      <p:pic>
        <p:nvPicPr>
          <p:cNvPr id="37913" name="Picture 25" descr="MCj02319420000[1]">
            <a:hlinkClick r:id="rId10" action="ppaction://hlinksldjump"/>
          </p:cNvPr>
          <p:cNvPicPr>
            <a:picLocks noChangeAspect="1" noChangeArrowheads="1"/>
          </p:cNvPicPr>
          <p:nvPr/>
        </p:nvPicPr>
        <p:blipFill>
          <a:blip r:embed="rId11"/>
          <a:srcRect/>
          <a:stretch>
            <a:fillRect/>
          </a:stretch>
        </p:blipFill>
        <p:spPr bwMode="auto">
          <a:xfrm>
            <a:off x="609600" y="4678224"/>
            <a:ext cx="2057400" cy="1646376"/>
          </a:xfrm>
          <a:prstGeom prst="rect">
            <a:avLst/>
          </a:prstGeom>
          <a:noFill/>
        </p:spPr>
      </p:pic>
      <p:pic>
        <p:nvPicPr>
          <p:cNvPr id="37914" name="Picture 26" descr="MCj02318650000[1]">
            <a:hlinkClick r:id="rId12" action="ppaction://hlinksldjump"/>
          </p:cNvPr>
          <p:cNvPicPr>
            <a:picLocks noChangeAspect="1" noChangeArrowheads="1"/>
          </p:cNvPicPr>
          <p:nvPr/>
        </p:nvPicPr>
        <p:blipFill>
          <a:blip r:embed="rId13"/>
          <a:srcRect/>
          <a:stretch>
            <a:fillRect/>
          </a:stretch>
        </p:blipFill>
        <p:spPr bwMode="auto">
          <a:xfrm>
            <a:off x="6781800" y="3429000"/>
            <a:ext cx="1905000" cy="1767840"/>
          </a:xfrm>
          <a:prstGeom prst="rect">
            <a:avLst/>
          </a:prstGeom>
          <a:noFill/>
        </p:spPr>
      </p:pic>
      <p:pic>
        <p:nvPicPr>
          <p:cNvPr id="37916" name="Picture 28" descr="MCj02318630000[1]">
            <a:hlinkClick r:id="rId14" action="ppaction://hlinksldjump"/>
          </p:cNvPr>
          <p:cNvPicPr>
            <a:picLocks noChangeAspect="1" noChangeArrowheads="1"/>
          </p:cNvPicPr>
          <p:nvPr/>
        </p:nvPicPr>
        <p:blipFill>
          <a:blip r:embed="rId15"/>
          <a:srcRect/>
          <a:stretch>
            <a:fillRect/>
          </a:stretch>
        </p:blipFill>
        <p:spPr bwMode="auto">
          <a:xfrm>
            <a:off x="6436902" y="1066800"/>
            <a:ext cx="2093380" cy="1371600"/>
          </a:xfrm>
          <a:prstGeom prst="rect">
            <a:avLst/>
          </a:prstGeom>
          <a:noFill/>
        </p:spPr>
      </p:pic>
      <p:pic>
        <p:nvPicPr>
          <p:cNvPr id="37917" name="Picture 29" descr="MCj02318640000[1]">
            <a:hlinkClick r:id="rId16" action="ppaction://hlinksldjump"/>
          </p:cNvPr>
          <p:cNvPicPr>
            <a:picLocks noChangeAspect="1" noChangeArrowheads="1"/>
          </p:cNvPicPr>
          <p:nvPr/>
        </p:nvPicPr>
        <p:blipFill>
          <a:blip r:embed="rId17"/>
          <a:srcRect/>
          <a:stretch>
            <a:fillRect/>
          </a:stretch>
        </p:blipFill>
        <p:spPr bwMode="auto">
          <a:xfrm rot="20592120">
            <a:off x="6477000" y="2236236"/>
            <a:ext cx="1981200" cy="1464557"/>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90600" y="3429000"/>
            <a:ext cx="7467600" cy="1938992"/>
          </a:xfrm>
          <a:prstGeom prst="rect">
            <a:avLst/>
          </a:prstGeom>
          <a:noFill/>
          <a:ln w="9525">
            <a:noFill/>
            <a:miter lim="800000"/>
            <a:headEnd/>
            <a:tailEnd/>
          </a:ln>
          <a:effectLst/>
        </p:spPr>
        <p:txBody>
          <a:bodyPr>
            <a:spAutoFit/>
          </a:bodyPr>
          <a:lstStyle/>
          <a:p>
            <a:pPr algn="r">
              <a:spcBef>
                <a:spcPct val="50000"/>
              </a:spcBef>
            </a:pPr>
            <a:r>
              <a:rPr lang="en-US" dirty="0">
                <a:latin typeface="Tahoma" charset="0"/>
              </a:rPr>
              <a:t>People with this intelligence are skilled at words and language, whether spoken or written. The strengths of people with this </a:t>
            </a:r>
            <a:r>
              <a:rPr lang="en-US" dirty="0" smtClean="0">
                <a:latin typeface="Tahoma" charset="0"/>
              </a:rPr>
              <a:t>intelligence </a:t>
            </a:r>
            <a:r>
              <a:rPr lang="en-US" dirty="0">
                <a:latin typeface="Tahoma" charset="0"/>
              </a:rPr>
              <a:t>vary within the scope of reading, writing, speaking, semantics, rhetoric, word </a:t>
            </a:r>
            <a:r>
              <a:rPr lang="en-US" dirty="0" smtClean="0">
                <a:latin typeface="Tahoma" charset="0"/>
              </a:rPr>
              <a:t>games, poetry </a:t>
            </a:r>
            <a:r>
              <a:rPr lang="en-US" dirty="0">
                <a:latin typeface="Tahoma" charset="0"/>
              </a:rPr>
              <a:t>and storytelling.</a:t>
            </a:r>
          </a:p>
        </p:txBody>
      </p:sp>
      <p:sp>
        <p:nvSpPr>
          <p:cNvPr id="38915" name="Text Box 3"/>
          <p:cNvSpPr txBox="1">
            <a:spLocks noChangeArrowheads="1"/>
          </p:cNvSpPr>
          <p:nvPr/>
        </p:nvSpPr>
        <p:spPr bwMode="auto">
          <a:xfrm>
            <a:off x="4114800" y="54102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2" action="ppaction://hlinksldjump"/>
              </a:rPr>
              <a:t>Writing</a:t>
            </a:r>
            <a:endParaRPr lang="en-US" i="1" dirty="0">
              <a:solidFill>
                <a:schemeClr val="bg1"/>
              </a:solidFill>
              <a:latin typeface="Tahoma"/>
              <a:cs typeface="Tahoma"/>
            </a:endParaRPr>
          </a:p>
        </p:txBody>
      </p:sp>
      <p:sp>
        <p:nvSpPr>
          <p:cNvPr id="38916" name="Text Box 4"/>
          <p:cNvSpPr txBox="1">
            <a:spLocks noChangeArrowheads="1"/>
          </p:cNvSpPr>
          <p:nvPr/>
        </p:nvSpPr>
        <p:spPr bwMode="auto">
          <a:xfrm>
            <a:off x="5410200" y="5410200"/>
            <a:ext cx="24384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3" action="ppaction://hlinksldjump"/>
              </a:rPr>
              <a:t>Story-telling</a:t>
            </a:r>
            <a:endParaRPr lang="en-US" i="1" dirty="0">
              <a:solidFill>
                <a:schemeClr val="bg1"/>
              </a:solidFill>
              <a:latin typeface="Tahoma"/>
              <a:cs typeface="Tahoma"/>
            </a:endParaRPr>
          </a:p>
        </p:txBody>
      </p:sp>
      <p:sp>
        <p:nvSpPr>
          <p:cNvPr id="38918" name="Text Box 6"/>
          <p:cNvSpPr txBox="1">
            <a:spLocks noChangeArrowheads="1"/>
          </p:cNvSpPr>
          <p:nvPr/>
        </p:nvSpPr>
        <p:spPr bwMode="auto">
          <a:xfrm>
            <a:off x="2133600" y="5410200"/>
            <a:ext cx="16764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2" action="ppaction://hlinksldjump"/>
              </a:rPr>
              <a:t>Reading</a:t>
            </a:r>
            <a:endParaRPr lang="en-US" i="1" dirty="0">
              <a:solidFill>
                <a:schemeClr val="bg1"/>
              </a:solidFill>
              <a:latin typeface="Tahoma"/>
              <a:cs typeface="Tahoma"/>
            </a:endParaRPr>
          </a:p>
        </p:txBody>
      </p:sp>
      <p:sp>
        <p:nvSpPr>
          <p:cNvPr id="38919" name="Text Box 7"/>
          <p:cNvSpPr txBox="1">
            <a:spLocks noChangeArrowheads="1"/>
          </p:cNvSpPr>
          <p:nvPr/>
        </p:nvSpPr>
        <p:spPr bwMode="auto">
          <a:xfrm>
            <a:off x="3048000" y="6172200"/>
            <a:ext cx="2911475" cy="336550"/>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4" action="ppaction://hlinksldjump"/>
              </a:rPr>
              <a:t>Multiple Intelligences</a:t>
            </a:r>
            <a:endParaRPr lang="en-US" sz="1600" dirty="0">
              <a:solidFill>
                <a:schemeClr val="hlink"/>
              </a:solidFill>
              <a:latin typeface="Showcard Gothic" pitchFamily="82" charset="0"/>
            </a:endParaRPr>
          </a:p>
        </p:txBody>
      </p:sp>
      <p:sp>
        <p:nvSpPr>
          <p:cNvPr id="38920" name="Rectangle 8"/>
          <p:cNvSpPr>
            <a:spLocks noGrp="1" noChangeArrowheads="1"/>
          </p:cNvSpPr>
          <p:nvPr>
            <p:ph type="title" idx="4294967295"/>
          </p:nvPr>
        </p:nvSpPr>
        <p:spPr>
          <a:xfrm>
            <a:off x="0" y="762000"/>
            <a:ext cx="9144000" cy="1752600"/>
          </a:xfrm>
        </p:spPr>
        <p:txBody>
          <a:bodyPr>
            <a:normAutofit fontScale="90000"/>
          </a:bodyPr>
          <a:lstStyle/>
          <a:p>
            <a:r>
              <a:rPr lang="en-US" sz="4000" dirty="0" smtClean="0">
                <a:solidFill>
                  <a:schemeClr val="tx1"/>
                </a:solidFill>
                <a:latin typeface="Tahoma"/>
                <a:cs typeface="Tahoma"/>
              </a:rPr>
              <a:t>Linguistic-Word Intelligence Defined</a:t>
            </a:r>
            <a:r>
              <a:rPr lang="en-US" sz="3600" dirty="0" smtClean="0">
                <a:solidFill>
                  <a:schemeClr val="tx1"/>
                </a:solidFill>
                <a:latin typeface="Tahoma"/>
                <a:cs typeface="Tahoma"/>
              </a:rPr>
              <a:t/>
            </a:r>
            <a:br>
              <a:rPr lang="en-US" sz="3600" dirty="0" smtClean="0">
                <a:solidFill>
                  <a:schemeClr val="tx1"/>
                </a:solidFill>
                <a:latin typeface="Tahoma"/>
                <a:cs typeface="Tahoma"/>
              </a:rPr>
            </a:br>
            <a:r>
              <a:rPr lang="en-US" sz="3600" dirty="0" smtClean="0">
                <a:solidFill>
                  <a:schemeClr val="tx1"/>
                </a:solidFill>
                <a:latin typeface="Tahoma"/>
                <a:cs typeface="Tahoma"/>
              </a:rPr>
              <a:t/>
            </a:r>
            <a:br>
              <a:rPr lang="en-US" sz="3600" dirty="0" smtClean="0">
                <a:solidFill>
                  <a:schemeClr val="tx1"/>
                </a:solidFill>
                <a:latin typeface="Tahoma"/>
                <a:cs typeface="Tahoma"/>
              </a:rPr>
            </a:br>
            <a:endParaRPr lang="en-US" sz="3600" dirty="0">
              <a:solidFill>
                <a:schemeClr val="tx1"/>
              </a:solidFill>
              <a:latin typeface="Tahoma"/>
              <a:cs typeface="Tahoma"/>
            </a:endParaRPr>
          </a:p>
        </p:txBody>
      </p:sp>
      <p:pic>
        <p:nvPicPr>
          <p:cNvPr id="38922" name="Picture 10" descr="MCj02317770000[1]"/>
          <p:cNvPicPr>
            <a:picLocks noChangeAspect="1" noChangeArrowheads="1"/>
          </p:cNvPicPr>
          <p:nvPr/>
        </p:nvPicPr>
        <p:blipFill>
          <a:blip r:embed="rId5"/>
          <a:srcRect/>
          <a:stretch>
            <a:fillRect/>
          </a:stretch>
        </p:blipFill>
        <p:spPr bwMode="auto">
          <a:xfrm>
            <a:off x="2590800" y="1905000"/>
            <a:ext cx="3962400" cy="1628775"/>
          </a:xfrm>
          <a:prstGeom prst="rect">
            <a:avLst/>
          </a:prstGeom>
          <a:noFill/>
        </p:spPr>
      </p:pic>
      <p:pic>
        <p:nvPicPr>
          <p:cNvPr id="38923" name="Picture 11" descr="MCj02317800000[1]"/>
          <p:cNvPicPr>
            <a:picLocks noChangeAspect="1" noChangeArrowheads="1"/>
          </p:cNvPicPr>
          <p:nvPr/>
        </p:nvPicPr>
        <p:blipFill>
          <a:blip r:embed="rId6"/>
          <a:srcRect/>
          <a:stretch>
            <a:fillRect/>
          </a:stretch>
        </p:blipFill>
        <p:spPr bwMode="auto">
          <a:xfrm>
            <a:off x="6858000" y="1905000"/>
            <a:ext cx="1905000" cy="1530350"/>
          </a:xfrm>
          <a:prstGeom prst="rect">
            <a:avLst/>
          </a:prstGeom>
          <a:noFill/>
        </p:spPr>
      </p:pic>
      <p:pic>
        <p:nvPicPr>
          <p:cNvPr id="38924" name="Picture 12" descr="MCj02317820000[1]"/>
          <p:cNvPicPr>
            <a:picLocks noChangeAspect="1" noChangeArrowheads="1"/>
          </p:cNvPicPr>
          <p:nvPr/>
        </p:nvPicPr>
        <p:blipFill>
          <a:blip r:embed="rId7"/>
          <a:srcRect/>
          <a:stretch>
            <a:fillRect/>
          </a:stretch>
        </p:blipFill>
        <p:spPr bwMode="auto">
          <a:xfrm>
            <a:off x="685800" y="2057400"/>
            <a:ext cx="1828800" cy="13112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981200" y="1981200"/>
            <a:ext cx="4800600" cy="1754326"/>
          </a:xfrm>
          <a:prstGeom prst="rect">
            <a:avLst/>
          </a:prstGeom>
          <a:noFill/>
          <a:ln w="9525">
            <a:noFill/>
            <a:miter lim="800000"/>
            <a:headEnd/>
            <a:tailEnd/>
          </a:ln>
          <a:effectLst/>
        </p:spPr>
        <p:txBody>
          <a:bodyPr>
            <a:spAutoFit/>
          </a:bodyPr>
          <a:lstStyle/>
          <a:p>
            <a:pPr algn="r">
              <a:spcBef>
                <a:spcPct val="50000"/>
              </a:spcBef>
            </a:pPr>
            <a:r>
              <a:rPr lang="en-US" i="1" dirty="0" smtClean="0">
                <a:latin typeface="Tahoma" charset="0"/>
              </a:rPr>
              <a:t>People with linguistic </a:t>
            </a:r>
            <a:r>
              <a:rPr lang="en-US" i="1" dirty="0">
                <a:latin typeface="Tahoma" charset="0"/>
              </a:rPr>
              <a:t>strengths enjoy</a:t>
            </a:r>
            <a:r>
              <a:rPr lang="en-US" i="1" dirty="0" smtClean="0">
                <a:latin typeface="Tahoma" charset="0"/>
              </a:rPr>
              <a:t> activities </a:t>
            </a:r>
            <a:r>
              <a:rPr lang="en-US" i="1" dirty="0">
                <a:latin typeface="Tahoma" charset="0"/>
              </a:rPr>
              <a:t>such a reading, writing, talking and </a:t>
            </a:r>
            <a:r>
              <a:rPr lang="en-US" i="1" dirty="0" smtClean="0">
                <a:latin typeface="Tahoma" charset="0"/>
              </a:rPr>
              <a:t>listening..</a:t>
            </a:r>
            <a:endParaRPr lang="en-US" i="1" dirty="0">
              <a:latin typeface="Tahoma" charset="0"/>
            </a:endParaRPr>
          </a:p>
          <a:p>
            <a:pPr algn="r">
              <a:spcBef>
                <a:spcPct val="50000"/>
              </a:spcBef>
            </a:pPr>
            <a:endParaRPr lang="en-US" dirty="0"/>
          </a:p>
        </p:txBody>
      </p:sp>
      <p:sp>
        <p:nvSpPr>
          <p:cNvPr id="39939" name="Text Box 3"/>
          <p:cNvSpPr txBox="1">
            <a:spLocks noChangeArrowheads="1"/>
          </p:cNvSpPr>
          <p:nvPr/>
        </p:nvSpPr>
        <p:spPr bwMode="auto">
          <a:xfrm>
            <a:off x="1828800" y="5410200"/>
            <a:ext cx="16002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2" action="ppaction://hlinksldjump"/>
              </a:rPr>
              <a:t>Reading</a:t>
            </a:r>
            <a:endParaRPr lang="en-US" i="1" dirty="0">
              <a:solidFill>
                <a:schemeClr val="bg1"/>
              </a:solidFill>
              <a:latin typeface="Tahoma"/>
              <a:cs typeface="Tahoma"/>
            </a:endParaRPr>
          </a:p>
        </p:txBody>
      </p:sp>
      <p:sp>
        <p:nvSpPr>
          <p:cNvPr id="39940" name="Text Box 4"/>
          <p:cNvSpPr txBox="1">
            <a:spLocks noChangeArrowheads="1"/>
          </p:cNvSpPr>
          <p:nvPr/>
        </p:nvSpPr>
        <p:spPr bwMode="auto">
          <a:xfrm>
            <a:off x="3733800" y="54102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Writing</a:t>
            </a:r>
            <a:endParaRPr lang="en-US" i="1" dirty="0">
              <a:solidFill>
                <a:schemeClr val="bg1"/>
              </a:solidFill>
              <a:latin typeface="Tahoma"/>
              <a:cs typeface="Tahoma"/>
            </a:endParaRPr>
          </a:p>
        </p:txBody>
      </p:sp>
      <p:sp>
        <p:nvSpPr>
          <p:cNvPr id="39941" name="Text Box 5"/>
          <p:cNvSpPr txBox="1">
            <a:spLocks noChangeArrowheads="1"/>
          </p:cNvSpPr>
          <p:nvPr/>
        </p:nvSpPr>
        <p:spPr bwMode="auto">
          <a:xfrm>
            <a:off x="5257800" y="5410200"/>
            <a:ext cx="22860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3" action="ppaction://hlinksldjump"/>
              </a:rPr>
              <a:t>Story-</a:t>
            </a:r>
            <a:r>
              <a:rPr lang="en-US" i="1" dirty="0" smtClean="0">
                <a:solidFill>
                  <a:schemeClr val="bg1"/>
                </a:solidFill>
                <a:latin typeface="Tahoma"/>
                <a:cs typeface="Tahoma"/>
                <a:hlinkClick r:id="rId3" action="ppaction://hlinksldjump"/>
              </a:rPr>
              <a:t>telling</a:t>
            </a:r>
            <a:r>
              <a:rPr lang="en-US" i="1" dirty="0" smtClean="0">
                <a:solidFill>
                  <a:schemeClr val="bg1"/>
                </a:solidFill>
                <a:latin typeface="Tahoma"/>
                <a:cs typeface="Tahoma"/>
              </a:rPr>
              <a:t> </a:t>
            </a:r>
            <a:endParaRPr lang="en-US" i="1" dirty="0">
              <a:solidFill>
                <a:schemeClr val="bg1"/>
              </a:solidFill>
              <a:latin typeface="Tahoma"/>
              <a:cs typeface="Tahoma"/>
            </a:endParaRPr>
          </a:p>
        </p:txBody>
      </p:sp>
      <p:sp>
        <p:nvSpPr>
          <p:cNvPr id="39942" name="Text Box 6"/>
          <p:cNvSpPr txBox="1">
            <a:spLocks noChangeArrowheads="1"/>
          </p:cNvSpPr>
          <p:nvPr/>
        </p:nvSpPr>
        <p:spPr bwMode="auto">
          <a:xfrm>
            <a:off x="2362200" y="6172200"/>
            <a:ext cx="40386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rPr>
              <a:t>Multiple Intelligences</a:t>
            </a:r>
          </a:p>
        </p:txBody>
      </p:sp>
      <p:sp>
        <p:nvSpPr>
          <p:cNvPr id="39943" name="Rectangle 7"/>
          <p:cNvSpPr>
            <a:spLocks noGrp="1" noChangeArrowheads="1"/>
          </p:cNvSpPr>
          <p:nvPr>
            <p:ph type="title" idx="4294967295"/>
          </p:nvPr>
        </p:nvSpPr>
        <p:spPr>
          <a:xfrm>
            <a:off x="0" y="533400"/>
            <a:ext cx="9144000" cy="762000"/>
          </a:xfrm>
        </p:spPr>
        <p:txBody>
          <a:bodyPr>
            <a:noAutofit/>
          </a:bodyPr>
          <a:lstStyle/>
          <a:p>
            <a:r>
              <a:rPr lang="en-US" sz="3600" dirty="0" smtClean="0">
                <a:solidFill>
                  <a:srgbClr val="FFFFFF"/>
                </a:solidFill>
                <a:latin typeface="Showcard Gothic" pitchFamily="82" charset="0"/>
              </a:rPr>
              <a:t/>
            </a:r>
            <a:br>
              <a:rPr lang="en-US" sz="3600" dirty="0" smtClean="0">
                <a:solidFill>
                  <a:srgbClr val="FFFFFF"/>
                </a:solidFill>
                <a:latin typeface="Showcard Gothic" pitchFamily="82" charset="0"/>
              </a:rPr>
            </a:br>
            <a:r>
              <a:rPr lang="en-US" sz="3600" dirty="0" smtClean="0">
                <a:solidFill>
                  <a:srgbClr val="FFFFFF"/>
                </a:solidFill>
                <a:latin typeface="Showcard Gothic" pitchFamily="82" charset="0"/>
              </a:rPr>
              <a:t>Linguistic-Word Intelligence Activities</a:t>
            </a:r>
            <a:endParaRPr lang="en-US" sz="3600" dirty="0">
              <a:solidFill>
                <a:srgbClr val="FFFFFF"/>
              </a:solidFill>
              <a:latin typeface="Showcard Gothic" pitchFamily="82" charset="0"/>
            </a:endParaRPr>
          </a:p>
        </p:txBody>
      </p:sp>
      <p:pic>
        <p:nvPicPr>
          <p:cNvPr id="39956" name="Picture 20" descr="MCj02317770000[1]"/>
          <p:cNvPicPr>
            <a:picLocks noChangeAspect="1" noChangeArrowheads="1"/>
          </p:cNvPicPr>
          <p:nvPr/>
        </p:nvPicPr>
        <p:blipFill>
          <a:blip r:embed="rId4"/>
          <a:srcRect/>
          <a:stretch>
            <a:fillRect/>
          </a:stretch>
        </p:blipFill>
        <p:spPr bwMode="auto">
          <a:xfrm rot="21066486">
            <a:off x="5710420" y="3941941"/>
            <a:ext cx="2782019" cy="1143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2667000" y="1524000"/>
            <a:ext cx="3733800" cy="4431982"/>
          </a:xfrm>
          <a:prstGeom prst="rect">
            <a:avLst/>
          </a:prstGeom>
          <a:noFill/>
          <a:ln w="9525">
            <a:noFill/>
            <a:miter lim="800000"/>
            <a:headEnd/>
            <a:tailEnd/>
          </a:ln>
          <a:effectLst/>
        </p:spPr>
        <p:txBody>
          <a:bodyPr wrap="square" lIns="0" tIns="0" rIns="0" bIns="0">
            <a:spAutoFit/>
          </a:bodyPr>
          <a:lstStyle/>
          <a:p>
            <a:pPr indent="-228600" algn="ctr">
              <a:tabLst>
                <a:tab pos="457200" algn="l"/>
              </a:tabLst>
            </a:pPr>
            <a:r>
              <a:rPr lang="en-US" dirty="0">
                <a:latin typeface="Tahoma" charset="0"/>
              </a:rPr>
              <a:t>Shakespeare</a:t>
            </a:r>
            <a:br>
              <a:rPr lang="en-US" dirty="0">
                <a:latin typeface="Tahoma" charset="0"/>
              </a:rPr>
            </a:br>
            <a:r>
              <a:rPr lang="en-US" dirty="0">
                <a:latin typeface="Tahoma" charset="0"/>
              </a:rPr>
              <a:t>N Scott </a:t>
            </a:r>
            <a:r>
              <a:rPr lang="en-US" dirty="0" err="1">
                <a:latin typeface="Tahoma" charset="0"/>
              </a:rPr>
              <a:t>Momaday</a:t>
            </a:r>
            <a:r>
              <a:rPr lang="en-US" dirty="0">
                <a:latin typeface="Tahoma" charset="0"/>
              </a:rPr>
              <a:t/>
            </a:r>
            <a:br>
              <a:rPr lang="en-US" dirty="0">
                <a:latin typeface="Tahoma" charset="0"/>
              </a:rPr>
            </a:br>
            <a:r>
              <a:rPr lang="en-US" dirty="0">
                <a:latin typeface="Tahoma" charset="0"/>
              </a:rPr>
              <a:t>Maya Angelou</a:t>
            </a:r>
            <a:br>
              <a:rPr lang="en-US" dirty="0">
                <a:latin typeface="Tahoma" charset="0"/>
              </a:rPr>
            </a:br>
            <a:r>
              <a:rPr lang="en-US" dirty="0" smtClean="0">
                <a:latin typeface="Tahoma" charset="0"/>
              </a:rPr>
              <a:t>Hemingway</a:t>
            </a:r>
            <a:br>
              <a:rPr lang="en-US" dirty="0" smtClean="0">
                <a:latin typeface="Tahoma" charset="0"/>
              </a:rPr>
            </a:br>
            <a:r>
              <a:rPr lang="en-US" dirty="0">
                <a:latin typeface="Tahoma" charset="0"/>
              </a:rPr>
              <a:t>Robert Frost</a:t>
            </a:r>
            <a:br>
              <a:rPr lang="en-US" dirty="0">
                <a:latin typeface="Tahoma" charset="0"/>
              </a:rPr>
            </a:br>
            <a:r>
              <a:rPr lang="en-US" dirty="0">
                <a:latin typeface="Tahoma" charset="0"/>
              </a:rPr>
              <a:t>Mark Twain</a:t>
            </a:r>
            <a:br>
              <a:rPr lang="en-US" dirty="0">
                <a:latin typeface="Tahoma" charset="0"/>
              </a:rPr>
            </a:br>
            <a:r>
              <a:rPr lang="en-US" dirty="0">
                <a:latin typeface="Tahoma" charset="0"/>
              </a:rPr>
              <a:t>Tony </a:t>
            </a:r>
            <a:r>
              <a:rPr lang="en-US" dirty="0" err="1">
                <a:latin typeface="Tahoma" charset="0"/>
              </a:rPr>
              <a:t>Hillerman</a:t>
            </a:r>
            <a:endParaRPr lang="en-US" dirty="0" smtClean="0">
              <a:latin typeface="Tahoma" charset="0"/>
            </a:endParaRPr>
          </a:p>
          <a:p>
            <a:pPr indent="-228600" algn="ctr">
              <a:tabLst>
                <a:tab pos="457200" algn="l"/>
              </a:tabLst>
            </a:pPr>
            <a:r>
              <a:rPr lang="en-US" dirty="0" smtClean="0">
                <a:latin typeface="Tahoma" charset="0"/>
              </a:rPr>
              <a:t>John Steinbeck</a:t>
            </a:r>
            <a:r>
              <a:rPr lang="en-US" dirty="0">
                <a:latin typeface="Tahoma" charset="0"/>
              </a:rPr>
              <a:t/>
            </a:r>
            <a:br>
              <a:rPr lang="en-US" dirty="0">
                <a:latin typeface="Tahoma" charset="0"/>
              </a:rPr>
            </a:br>
            <a:r>
              <a:rPr lang="en-US" dirty="0">
                <a:latin typeface="Tahoma" charset="0"/>
              </a:rPr>
              <a:t>J. K. </a:t>
            </a:r>
            <a:r>
              <a:rPr lang="en-US" dirty="0" err="1">
                <a:latin typeface="Tahoma" charset="0"/>
              </a:rPr>
              <a:t>Rowlings</a:t>
            </a:r>
            <a:r>
              <a:rPr lang="en-US" dirty="0">
                <a:latin typeface="Tahoma" charset="0"/>
              </a:rPr>
              <a:t/>
            </a:r>
            <a:br>
              <a:rPr lang="en-US" dirty="0">
                <a:latin typeface="Tahoma" charset="0"/>
              </a:rPr>
            </a:br>
            <a:r>
              <a:rPr lang="en-US" dirty="0">
                <a:latin typeface="Tahoma" charset="0"/>
              </a:rPr>
              <a:t>Elizabeth </a:t>
            </a:r>
            <a:r>
              <a:rPr lang="en-US" dirty="0" smtClean="0">
                <a:latin typeface="Tahoma" charset="0"/>
              </a:rPr>
              <a:t>Barrett Browning</a:t>
            </a:r>
          </a:p>
          <a:p>
            <a:pPr indent="-228600" algn="ctr">
              <a:tabLst>
                <a:tab pos="457200" algn="l"/>
              </a:tabLst>
            </a:pPr>
            <a:r>
              <a:rPr lang="en-US" i="1" dirty="0" smtClean="0">
                <a:solidFill>
                  <a:srgbClr val="FFFFFF"/>
                </a:solidFill>
                <a:latin typeface="Tahoma" charset="0"/>
              </a:rPr>
              <a:t>brainstorm some more…</a:t>
            </a:r>
            <a:endParaRPr lang="en-US" i="1" dirty="0" smtClean="0">
              <a:solidFill>
                <a:srgbClr val="FFFFFF"/>
              </a:solidFill>
            </a:endParaRPr>
          </a:p>
          <a:p>
            <a:pPr indent="-228600" algn="ctr">
              <a:tabLst>
                <a:tab pos="457200" algn="l"/>
              </a:tabLst>
            </a:pPr>
            <a:endParaRPr lang="en-US" dirty="0">
              <a:latin typeface="Tahoma" charset="0"/>
              <a:cs typeface="Times New Roman" pitchFamily="18" charset="0"/>
            </a:endParaRPr>
          </a:p>
        </p:txBody>
      </p:sp>
      <p:sp>
        <p:nvSpPr>
          <p:cNvPr id="72710" name="Rectangle 6"/>
          <p:cNvSpPr>
            <a:spLocks noGrp="1" noChangeArrowheads="1"/>
          </p:cNvSpPr>
          <p:nvPr>
            <p:ph type="title" idx="4294967295"/>
          </p:nvPr>
        </p:nvSpPr>
        <p:spPr>
          <a:xfrm>
            <a:off x="0" y="533400"/>
            <a:ext cx="9144000" cy="990600"/>
          </a:xfrm>
        </p:spPr>
        <p:txBody>
          <a:bodyPr/>
          <a:lstStyle/>
          <a:p>
            <a:r>
              <a:rPr lang="en-US" sz="3600" dirty="0">
                <a:solidFill>
                  <a:srgbClr val="FFFFFF"/>
                </a:solidFill>
                <a:latin typeface="Showcard Gothic" pitchFamily="82" charset="0"/>
              </a:rPr>
              <a:t>Word</a:t>
            </a:r>
            <a:r>
              <a:rPr lang="en-US" sz="3600" dirty="0" smtClean="0">
                <a:solidFill>
                  <a:srgbClr val="FFFFFF"/>
                </a:solidFill>
                <a:latin typeface="Showcard Gothic" pitchFamily="82" charset="0"/>
              </a:rPr>
              <a:t> Smart </a:t>
            </a:r>
            <a:r>
              <a:rPr lang="en-US" sz="3600" dirty="0">
                <a:solidFill>
                  <a:srgbClr val="FFFFFF"/>
                </a:solidFill>
                <a:latin typeface="Showcard Gothic" pitchFamily="82" charset="0"/>
              </a:rPr>
              <a:t>P</a:t>
            </a:r>
            <a:r>
              <a:rPr lang="en-US" sz="3600" dirty="0" smtClean="0">
                <a:solidFill>
                  <a:srgbClr val="FFFFFF"/>
                </a:solidFill>
                <a:latin typeface="Showcard Gothic" pitchFamily="82" charset="0"/>
              </a:rPr>
              <a:t>eople</a:t>
            </a:r>
            <a:endParaRPr lang="en-US" sz="3600" dirty="0">
              <a:solidFill>
                <a:srgbClr val="FFFFFF"/>
              </a:solidFill>
            </a:endParaRPr>
          </a:p>
        </p:txBody>
      </p:sp>
      <p:sp>
        <p:nvSpPr>
          <p:cNvPr id="72716" name="Text Box 12">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2718" name="Picture 14" descr="MCj02317770000[1]"/>
          <p:cNvPicPr>
            <a:picLocks noChangeAspect="1" noChangeArrowheads="1"/>
          </p:cNvPicPr>
          <p:nvPr/>
        </p:nvPicPr>
        <p:blipFill>
          <a:blip r:embed="rId3"/>
          <a:srcRect/>
          <a:stretch>
            <a:fillRect/>
          </a:stretch>
        </p:blipFill>
        <p:spPr bwMode="auto">
          <a:xfrm>
            <a:off x="304800" y="1295400"/>
            <a:ext cx="2362200" cy="9715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2514600" y="1447800"/>
            <a:ext cx="3962400" cy="4431982"/>
          </a:xfrm>
          <a:prstGeom prst="rect">
            <a:avLst/>
          </a:prstGeom>
          <a:noFill/>
          <a:ln w="9525">
            <a:noFill/>
            <a:miter lim="800000"/>
            <a:headEnd/>
            <a:tailEnd/>
          </a:ln>
          <a:effectLst/>
        </p:spPr>
        <p:txBody>
          <a:bodyPr lIns="0" tIns="0" rIns="0" bIns="0">
            <a:spAutoFit/>
          </a:bodyPr>
          <a:lstStyle/>
          <a:p>
            <a:pPr indent="-228600" algn="ctr">
              <a:tabLst>
                <a:tab pos="457200" algn="l"/>
              </a:tabLst>
            </a:pPr>
            <a:r>
              <a:rPr lang="en-US" dirty="0">
                <a:solidFill>
                  <a:srgbClr val="FFFFFF"/>
                </a:solidFill>
                <a:latin typeface="Tahoma" charset="0"/>
              </a:rPr>
              <a:t>Poets, public speakers, journalists, writers (authors, advertising, script and speech writers), speech pathologists, lawyers, secretaries, editors, proofreaders, comedians, debaters, archivists, translators, TV and radio newscasters, commentators, announcers</a:t>
            </a:r>
            <a:r>
              <a:rPr lang="en-US" dirty="0">
                <a:solidFill>
                  <a:srgbClr val="FFFFFF"/>
                </a:solidFill>
              </a:rPr>
              <a:t> </a:t>
            </a:r>
            <a:endParaRPr lang="en-US" dirty="0">
              <a:solidFill>
                <a:srgbClr val="FFFFFF"/>
              </a:solidFill>
              <a:latin typeface="Tahoma" charset="0"/>
              <a:cs typeface="Times New Roman" pitchFamily="18" charset="0"/>
            </a:endParaRPr>
          </a:p>
          <a:p>
            <a:pPr indent="-228600" algn="r">
              <a:tabLst>
                <a:tab pos="457200" algn="l"/>
              </a:tabLst>
            </a:pPr>
            <a:r>
              <a:rPr lang="en-US" dirty="0">
                <a:solidFill>
                  <a:schemeClr val="bg1"/>
                </a:solidFill>
                <a:latin typeface="Tahoma" charset="0"/>
                <a:cs typeface="Times New Roman" pitchFamily="18" charset="0"/>
              </a:rPr>
              <a:t> </a:t>
            </a:r>
          </a:p>
        </p:txBody>
      </p:sp>
      <p:sp>
        <p:nvSpPr>
          <p:cNvPr id="73732" name="Rectangle 4"/>
          <p:cNvSpPr>
            <a:spLocks noGrp="1" noChangeArrowheads="1"/>
          </p:cNvSpPr>
          <p:nvPr>
            <p:ph type="title" idx="4294967295"/>
          </p:nvPr>
        </p:nvSpPr>
        <p:spPr>
          <a:xfrm>
            <a:off x="0" y="533400"/>
            <a:ext cx="9144000" cy="990600"/>
          </a:xfrm>
        </p:spPr>
        <p:txBody>
          <a:bodyPr/>
          <a:lstStyle/>
          <a:p>
            <a:r>
              <a:rPr lang="en-US" sz="3600" dirty="0">
                <a:solidFill>
                  <a:srgbClr val="FFFFFF"/>
                </a:solidFill>
                <a:latin typeface="Showcard Gothic" pitchFamily="82" charset="0"/>
              </a:rPr>
              <a:t>Word</a:t>
            </a:r>
            <a:r>
              <a:rPr lang="en-US" sz="3600" dirty="0" smtClean="0">
                <a:solidFill>
                  <a:srgbClr val="FFFFFF"/>
                </a:solidFill>
                <a:latin typeface="Showcard Gothic" pitchFamily="82" charset="0"/>
              </a:rPr>
              <a:t> Smart </a:t>
            </a:r>
            <a:r>
              <a:rPr lang="en-US" sz="3600" dirty="0">
                <a:solidFill>
                  <a:srgbClr val="FFFFFF"/>
                </a:solidFill>
                <a:latin typeface="Showcard Gothic" pitchFamily="82" charset="0"/>
              </a:rPr>
              <a:t>C</a:t>
            </a:r>
            <a:r>
              <a:rPr lang="en-US" sz="3600" dirty="0" smtClean="0">
                <a:solidFill>
                  <a:srgbClr val="FFFFFF"/>
                </a:solidFill>
                <a:latin typeface="Showcard Gothic" pitchFamily="82" charset="0"/>
              </a:rPr>
              <a:t>areers</a:t>
            </a:r>
            <a:endParaRPr lang="en-US" sz="3600" dirty="0">
              <a:solidFill>
                <a:srgbClr val="FFFFFF"/>
              </a:solidFill>
            </a:endParaRPr>
          </a:p>
        </p:txBody>
      </p:sp>
      <p:sp>
        <p:nvSpPr>
          <p:cNvPr id="73735" name="Text Box 7">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3738" name="Picture 10" descr="MCj02317770000[1]"/>
          <p:cNvPicPr>
            <a:picLocks noChangeAspect="1" noChangeArrowheads="1"/>
          </p:cNvPicPr>
          <p:nvPr/>
        </p:nvPicPr>
        <p:blipFill>
          <a:blip r:embed="rId3"/>
          <a:srcRect/>
          <a:stretch>
            <a:fillRect/>
          </a:stretch>
        </p:blipFill>
        <p:spPr bwMode="auto">
          <a:xfrm>
            <a:off x="228600" y="1371600"/>
            <a:ext cx="2438400" cy="100171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762000" y="2514600"/>
            <a:ext cx="4800600" cy="2862322"/>
          </a:xfrm>
          <a:prstGeom prst="rect">
            <a:avLst/>
          </a:prstGeom>
          <a:noFill/>
          <a:ln w="9525">
            <a:noFill/>
            <a:miter lim="800000"/>
            <a:headEnd/>
            <a:tailEnd/>
          </a:ln>
          <a:effectLst/>
        </p:spPr>
        <p:txBody>
          <a:bodyPr>
            <a:spAutoFit/>
          </a:bodyPr>
          <a:lstStyle/>
          <a:p>
            <a:pPr algn="r">
              <a:spcBef>
                <a:spcPct val="50000"/>
              </a:spcBef>
            </a:pPr>
            <a:r>
              <a:rPr lang="en-US" dirty="0">
                <a:solidFill>
                  <a:srgbClr val="FFFFFF"/>
                </a:solidFill>
                <a:latin typeface="Tahoma" charset="0"/>
              </a:rPr>
              <a:t>People with this intelligence are skilled and sensitive to the elements of art and their relationship to each other.  Graphic representation of concepts / ideas.</a:t>
            </a:r>
          </a:p>
          <a:p>
            <a:pPr algn="r">
              <a:spcBef>
                <a:spcPct val="50000"/>
              </a:spcBef>
            </a:pPr>
            <a:endParaRPr lang="en-US" dirty="0">
              <a:solidFill>
                <a:schemeClr val="bg1"/>
              </a:solidFill>
              <a:latin typeface="Tahoma" charset="0"/>
            </a:endParaRPr>
          </a:p>
        </p:txBody>
      </p:sp>
      <p:sp>
        <p:nvSpPr>
          <p:cNvPr id="43015" name="Text Box 7"/>
          <p:cNvSpPr txBox="1">
            <a:spLocks noChangeArrowheads="1"/>
          </p:cNvSpPr>
          <p:nvPr/>
        </p:nvSpPr>
        <p:spPr bwMode="auto">
          <a:xfrm>
            <a:off x="3505200" y="6400800"/>
            <a:ext cx="2209800" cy="457200"/>
          </a:xfrm>
          <a:prstGeom prst="rect">
            <a:avLst/>
          </a:prstGeom>
          <a:noFill/>
          <a:ln w="9525">
            <a:noFill/>
            <a:miter lim="800000"/>
            <a:headEnd/>
            <a:tailEnd/>
          </a:ln>
          <a:effectLst/>
        </p:spPr>
        <p:txBody>
          <a:bodyPr>
            <a:spAutoFit/>
          </a:bodyPr>
          <a:lstStyle/>
          <a:p>
            <a:pPr algn="r">
              <a:spcBef>
                <a:spcPct val="50000"/>
              </a:spcBef>
            </a:pPr>
            <a:endParaRPr lang="en-US"/>
          </a:p>
        </p:txBody>
      </p:sp>
      <p:sp>
        <p:nvSpPr>
          <p:cNvPr id="43016" name="Text Box 8">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43017" name="Rectangle 9"/>
          <p:cNvSpPr>
            <a:spLocks noGrp="1" noChangeArrowheads="1"/>
          </p:cNvSpPr>
          <p:nvPr>
            <p:ph type="title" idx="4294967295"/>
          </p:nvPr>
        </p:nvSpPr>
        <p:spPr>
          <a:xfrm>
            <a:off x="0" y="533400"/>
            <a:ext cx="9144000" cy="1143000"/>
          </a:xfrm>
        </p:spPr>
        <p:txBody>
          <a:bodyPr>
            <a:normAutofit/>
          </a:bodyPr>
          <a:lstStyle/>
          <a:p>
            <a:pPr>
              <a:spcBef>
                <a:spcPct val="50000"/>
              </a:spcBef>
            </a:pPr>
            <a:r>
              <a:rPr lang="en-US" sz="4000" dirty="0" smtClean="0">
                <a:solidFill>
                  <a:srgbClr val="FFFFFF"/>
                </a:solidFill>
                <a:latin typeface="Showcard Gothic" pitchFamily="82" charset="0"/>
              </a:rPr>
              <a:t>VISUAL</a:t>
            </a:r>
            <a:r>
              <a:rPr lang="en-US" sz="4000" dirty="0">
                <a:solidFill>
                  <a:srgbClr val="FFFFFF"/>
                </a:solidFill>
                <a:latin typeface="Showcard Gothic" pitchFamily="82" charset="0"/>
              </a:rPr>
              <a:t>-Spatial</a:t>
            </a:r>
            <a:r>
              <a:rPr lang="en-US" sz="4000" dirty="0" smtClean="0">
                <a:solidFill>
                  <a:srgbClr val="FFFFFF"/>
                </a:solidFill>
                <a:latin typeface="Showcard Gothic" pitchFamily="82" charset="0"/>
              </a:rPr>
              <a:t> Defined</a:t>
            </a:r>
            <a:endParaRPr lang="en-US" sz="4000" dirty="0">
              <a:solidFill>
                <a:srgbClr val="FFFFFF"/>
              </a:solidFill>
              <a:latin typeface="Showcard Gothic" pitchFamily="82" charset="0"/>
            </a:endParaRPr>
          </a:p>
        </p:txBody>
      </p:sp>
      <p:sp>
        <p:nvSpPr>
          <p:cNvPr id="43018" name="Text Box 10"/>
          <p:cNvSpPr txBox="1">
            <a:spLocks noChangeArrowheads="1"/>
          </p:cNvSpPr>
          <p:nvPr/>
        </p:nvSpPr>
        <p:spPr bwMode="auto">
          <a:xfrm>
            <a:off x="3429000" y="5638800"/>
            <a:ext cx="10668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Art</a:t>
            </a:r>
            <a:endParaRPr lang="en-US" i="1" dirty="0">
              <a:solidFill>
                <a:schemeClr val="bg1"/>
              </a:solidFill>
              <a:latin typeface="Tahoma"/>
              <a:cs typeface="Tahoma"/>
            </a:endParaRPr>
          </a:p>
        </p:txBody>
      </p:sp>
      <p:sp>
        <p:nvSpPr>
          <p:cNvPr id="43019" name="Text Box 11"/>
          <p:cNvSpPr txBox="1">
            <a:spLocks noChangeArrowheads="1"/>
          </p:cNvSpPr>
          <p:nvPr/>
        </p:nvSpPr>
        <p:spPr bwMode="auto">
          <a:xfrm>
            <a:off x="5029200" y="56388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4" action="ppaction://hlinksldjump"/>
              </a:rPr>
              <a:t>Video</a:t>
            </a:r>
            <a:endParaRPr lang="en-US" i="1" dirty="0">
              <a:solidFill>
                <a:schemeClr val="bg1"/>
              </a:solidFill>
              <a:latin typeface="Tahoma"/>
              <a:cs typeface="Tahoma"/>
            </a:endParaRPr>
          </a:p>
        </p:txBody>
      </p:sp>
      <p:sp>
        <p:nvSpPr>
          <p:cNvPr id="43022" name="Rectangle 14"/>
          <p:cNvSpPr>
            <a:spLocks noChangeArrowheads="1"/>
          </p:cNvSpPr>
          <p:nvPr/>
        </p:nvSpPr>
        <p:spPr bwMode="auto">
          <a:xfrm>
            <a:off x="2209800" y="1447800"/>
            <a:ext cx="4665851" cy="461665"/>
          </a:xfrm>
          <a:prstGeom prst="rect">
            <a:avLst/>
          </a:prstGeom>
          <a:noFill/>
          <a:ln w="9525">
            <a:noFill/>
            <a:miter lim="800000"/>
            <a:headEnd/>
            <a:tailEnd/>
          </a:ln>
          <a:effectLst/>
        </p:spPr>
        <p:txBody>
          <a:bodyPr wrap="none" anchor="ctr">
            <a:spAutoFit/>
          </a:bodyPr>
          <a:lstStyle/>
          <a:p>
            <a:r>
              <a:rPr lang="en-US" i="1" dirty="0">
                <a:solidFill>
                  <a:srgbClr val="FFFFFF"/>
                </a:solidFill>
                <a:latin typeface="Showcard Gothic" pitchFamily="82" charset="0"/>
              </a:rPr>
              <a:t>(as in a sculptor or airplane pilot)</a:t>
            </a:r>
            <a:r>
              <a:rPr lang="en-US" dirty="0">
                <a:solidFill>
                  <a:srgbClr val="FFFFFF"/>
                </a:solidFill>
                <a:latin typeface="Tahoma" charset="0"/>
              </a:rPr>
              <a:t> </a:t>
            </a:r>
          </a:p>
        </p:txBody>
      </p:sp>
      <p:pic>
        <p:nvPicPr>
          <p:cNvPr id="43028" name="Picture 20" descr="MCj02317610000[1]"/>
          <p:cNvPicPr>
            <a:picLocks noChangeAspect="1" noChangeArrowheads="1"/>
          </p:cNvPicPr>
          <p:nvPr/>
        </p:nvPicPr>
        <p:blipFill>
          <a:blip r:embed="rId5"/>
          <a:srcRect/>
          <a:stretch>
            <a:fillRect/>
          </a:stretch>
        </p:blipFill>
        <p:spPr bwMode="auto">
          <a:xfrm>
            <a:off x="5715000" y="2209800"/>
            <a:ext cx="2830513" cy="1895475"/>
          </a:xfrm>
          <a:prstGeom prst="rect">
            <a:avLst/>
          </a:prstGeom>
          <a:noFill/>
        </p:spPr>
      </p:pic>
      <p:pic>
        <p:nvPicPr>
          <p:cNvPr id="43029" name="Picture 21" descr="MCj02319390000[1]"/>
          <p:cNvPicPr>
            <a:picLocks noChangeAspect="1" noChangeArrowheads="1"/>
          </p:cNvPicPr>
          <p:nvPr/>
        </p:nvPicPr>
        <p:blipFill>
          <a:blip r:embed="rId6"/>
          <a:srcRect/>
          <a:stretch>
            <a:fillRect/>
          </a:stretch>
        </p:blipFill>
        <p:spPr bwMode="auto">
          <a:xfrm>
            <a:off x="5867400" y="4114800"/>
            <a:ext cx="2670175" cy="15128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1981200" y="1828800"/>
            <a:ext cx="5105400" cy="3785652"/>
          </a:xfrm>
          <a:prstGeom prst="rect">
            <a:avLst/>
          </a:prstGeom>
          <a:noFill/>
          <a:ln w="9525">
            <a:noFill/>
            <a:miter lim="800000"/>
            <a:headEnd/>
            <a:tailEnd/>
          </a:ln>
          <a:effectLst/>
        </p:spPr>
        <p:txBody>
          <a:bodyPr>
            <a:spAutoFit/>
          </a:bodyPr>
          <a:lstStyle/>
          <a:p>
            <a:pPr algn="r"/>
            <a:r>
              <a:rPr lang="en-US" dirty="0">
                <a:solidFill>
                  <a:srgbClr val="FFFFFF"/>
                </a:solidFill>
                <a:latin typeface="Tahoma" charset="0"/>
              </a:rPr>
              <a:t>Learners with spatial intelligence think in pictures and  images.  Information presented  or activities and  performed in the designing, visualizing, drawing and doodling mode work best for this intelligence. Art videos, puzzles, illustrated text, and  art museums are great stimulants for these kinds of learners.</a:t>
            </a:r>
          </a:p>
        </p:txBody>
      </p:sp>
      <p:sp>
        <p:nvSpPr>
          <p:cNvPr id="44036" name="Text Box 4"/>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44037" name="Rectangle 5"/>
          <p:cNvSpPr>
            <a:spLocks noChangeArrowheads="1"/>
          </p:cNvSpPr>
          <p:nvPr/>
        </p:nvSpPr>
        <p:spPr bwMode="auto">
          <a:xfrm>
            <a:off x="1905000" y="838200"/>
            <a:ext cx="5105400" cy="457200"/>
          </a:xfrm>
          <a:prstGeom prst="rect">
            <a:avLst/>
          </a:prstGeom>
          <a:noFill/>
          <a:ln w="9525">
            <a:noFill/>
            <a:miter lim="800000"/>
            <a:headEnd/>
            <a:tailEnd/>
          </a:ln>
          <a:effectLst/>
        </p:spPr>
        <p:txBody>
          <a:bodyPr>
            <a:spAutoFit/>
          </a:bodyPr>
          <a:lstStyle/>
          <a:p>
            <a:pPr algn="r"/>
            <a:endParaRPr lang="en-US" u="sng">
              <a:solidFill>
                <a:schemeClr val="bg1"/>
              </a:solidFill>
              <a:cs typeface="Times New Roman" pitchFamily="18" charset="0"/>
            </a:endParaRPr>
          </a:p>
        </p:txBody>
      </p:sp>
      <p:sp>
        <p:nvSpPr>
          <p:cNvPr id="44038" name="Rectangle 6"/>
          <p:cNvSpPr>
            <a:spLocks noGrp="1" noChangeArrowheads="1"/>
          </p:cNvSpPr>
          <p:nvPr>
            <p:ph type="title" idx="4294967295"/>
          </p:nvPr>
        </p:nvSpPr>
        <p:spPr>
          <a:xfrm>
            <a:off x="0" y="457200"/>
            <a:ext cx="9144000" cy="1143000"/>
          </a:xfrm>
        </p:spPr>
        <p:txBody>
          <a:bodyPr>
            <a:normAutofit/>
          </a:bodyPr>
          <a:lstStyle/>
          <a:p>
            <a:r>
              <a:rPr lang="en-US" sz="4000" dirty="0" smtClean="0">
                <a:solidFill>
                  <a:srgbClr val="FFFFFF"/>
                </a:solidFill>
                <a:latin typeface="Showcard Gothic" pitchFamily="82" charset="0"/>
              </a:rPr>
              <a:t>VISUAL</a:t>
            </a:r>
            <a:r>
              <a:rPr lang="en-US" sz="4000" dirty="0">
                <a:solidFill>
                  <a:srgbClr val="FFFFFF"/>
                </a:solidFill>
                <a:latin typeface="Showcard Gothic" pitchFamily="82" charset="0"/>
              </a:rPr>
              <a:t>-Spatial </a:t>
            </a:r>
            <a:r>
              <a:rPr lang="en-US" sz="4000" dirty="0" smtClean="0">
                <a:solidFill>
                  <a:srgbClr val="FFFFFF"/>
                </a:solidFill>
                <a:latin typeface="Showcard Gothic" pitchFamily="82" charset="0"/>
              </a:rPr>
              <a:t>Intelligence Activities</a:t>
            </a:r>
            <a:endParaRPr lang="en-US" sz="4000" dirty="0">
              <a:solidFill>
                <a:srgbClr val="FFFFFF"/>
              </a:solidFill>
              <a:latin typeface="Showcard Gothic" pitchFamily="82" charset="0"/>
            </a:endParaRPr>
          </a:p>
        </p:txBody>
      </p:sp>
      <p:sp>
        <p:nvSpPr>
          <p:cNvPr id="44039" name="Text Box 7"/>
          <p:cNvSpPr txBox="1">
            <a:spLocks noChangeArrowheads="1"/>
          </p:cNvSpPr>
          <p:nvPr/>
        </p:nvSpPr>
        <p:spPr bwMode="auto">
          <a:xfrm>
            <a:off x="3429000" y="5638800"/>
            <a:ext cx="10668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Art</a:t>
            </a:r>
            <a:endParaRPr lang="en-US" i="1" dirty="0">
              <a:solidFill>
                <a:schemeClr val="bg1"/>
              </a:solidFill>
              <a:latin typeface="Tahoma"/>
              <a:cs typeface="Tahoma"/>
            </a:endParaRPr>
          </a:p>
        </p:txBody>
      </p:sp>
      <p:sp>
        <p:nvSpPr>
          <p:cNvPr id="44040" name="Text Box 8"/>
          <p:cNvSpPr txBox="1">
            <a:spLocks noChangeArrowheads="1"/>
          </p:cNvSpPr>
          <p:nvPr/>
        </p:nvSpPr>
        <p:spPr bwMode="auto">
          <a:xfrm>
            <a:off x="5029200" y="56388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4" action="ppaction://hlinksldjump"/>
              </a:rPr>
              <a:t>Video</a:t>
            </a:r>
            <a:endParaRPr lang="en-US" i="1" dirty="0">
              <a:solidFill>
                <a:schemeClr val="bg1"/>
              </a:solidFill>
              <a:latin typeface="Tahoma"/>
              <a:cs typeface="Tahoma"/>
            </a:endParaRPr>
          </a:p>
        </p:txBody>
      </p:sp>
      <p:pic>
        <p:nvPicPr>
          <p:cNvPr id="44042" name="Picture 10" descr="MCj02317610000[1]"/>
          <p:cNvPicPr>
            <a:picLocks noChangeAspect="1" noChangeArrowheads="1"/>
          </p:cNvPicPr>
          <p:nvPr/>
        </p:nvPicPr>
        <p:blipFill>
          <a:blip r:embed="rId5"/>
          <a:srcRect/>
          <a:stretch>
            <a:fillRect/>
          </a:stretch>
        </p:blipFill>
        <p:spPr bwMode="auto">
          <a:xfrm>
            <a:off x="228600" y="1828800"/>
            <a:ext cx="1752600" cy="107156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2133600" y="1447800"/>
            <a:ext cx="4800600" cy="4235005"/>
          </a:xfrm>
          <a:prstGeom prst="rect">
            <a:avLst/>
          </a:prstGeom>
          <a:noFill/>
          <a:ln w="9525">
            <a:noFill/>
            <a:miter lim="800000"/>
            <a:headEnd/>
            <a:tailEnd/>
          </a:ln>
          <a:effectLst/>
        </p:spPr>
        <p:txBody>
          <a:bodyPr>
            <a:spAutoFit/>
          </a:bodyPr>
          <a:lstStyle/>
          <a:p>
            <a:pPr algn="ctr" eaLnBrk="1" hangingPunct="1">
              <a:lnSpc>
                <a:spcPct val="90000"/>
              </a:lnSpc>
              <a:spcBef>
                <a:spcPct val="20000"/>
              </a:spcBef>
            </a:pPr>
            <a:r>
              <a:rPr lang="en-US" dirty="0">
                <a:solidFill>
                  <a:srgbClr val="FFFFFF"/>
                </a:solidFill>
                <a:latin typeface="Tahoma" charset="0"/>
              </a:rPr>
              <a:t>Michelangelo</a:t>
            </a:r>
            <a:br>
              <a:rPr lang="en-US" dirty="0">
                <a:solidFill>
                  <a:srgbClr val="FFFFFF"/>
                </a:solidFill>
                <a:latin typeface="Tahoma" charset="0"/>
              </a:rPr>
            </a:br>
            <a:r>
              <a:rPr lang="en-US" dirty="0">
                <a:solidFill>
                  <a:srgbClr val="FFFFFF"/>
                </a:solidFill>
                <a:latin typeface="Tahoma" charset="0"/>
              </a:rPr>
              <a:t>Leonardo</a:t>
            </a:r>
            <a:r>
              <a:rPr lang="en-US" dirty="0" smtClean="0">
                <a:solidFill>
                  <a:srgbClr val="FFFFFF"/>
                </a:solidFill>
                <a:latin typeface="Tahoma" charset="0"/>
              </a:rPr>
              <a:t> </a:t>
            </a:r>
            <a:r>
              <a:rPr lang="en-US" dirty="0" err="1">
                <a:solidFill>
                  <a:srgbClr val="FFFFFF"/>
                </a:solidFill>
                <a:latin typeface="Tahoma" charset="0"/>
              </a:rPr>
              <a:t>d</a:t>
            </a:r>
            <a:r>
              <a:rPr lang="en-US" dirty="0" err="1" smtClean="0">
                <a:solidFill>
                  <a:srgbClr val="FFFFFF"/>
                </a:solidFill>
                <a:latin typeface="Tahoma" charset="0"/>
              </a:rPr>
              <a:t>a</a:t>
            </a:r>
            <a:r>
              <a:rPr lang="en-US" dirty="0" smtClean="0">
                <a:solidFill>
                  <a:srgbClr val="FFFFFF"/>
                </a:solidFill>
                <a:latin typeface="Tahoma" charset="0"/>
              </a:rPr>
              <a:t> </a:t>
            </a:r>
            <a:r>
              <a:rPr lang="en-US" dirty="0">
                <a:solidFill>
                  <a:srgbClr val="FFFFFF"/>
                </a:solidFill>
                <a:latin typeface="Tahoma" charset="0"/>
              </a:rPr>
              <a:t>Vinci</a:t>
            </a:r>
            <a:br>
              <a:rPr lang="en-US" dirty="0">
                <a:solidFill>
                  <a:srgbClr val="FFFFFF"/>
                </a:solidFill>
                <a:latin typeface="Tahoma" charset="0"/>
              </a:rPr>
            </a:br>
            <a:r>
              <a:rPr lang="en-US" dirty="0">
                <a:solidFill>
                  <a:srgbClr val="FFFFFF"/>
                </a:solidFill>
                <a:latin typeface="Tahoma" charset="0"/>
              </a:rPr>
              <a:t>Picasso</a:t>
            </a:r>
            <a:br>
              <a:rPr lang="en-US" dirty="0">
                <a:solidFill>
                  <a:srgbClr val="FFFFFF"/>
                </a:solidFill>
                <a:latin typeface="Tahoma" charset="0"/>
              </a:rPr>
            </a:br>
            <a:r>
              <a:rPr lang="en-US" dirty="0">
                <a:solidFill>
                  <a:srgbClr val="FFFFFF"/>
                </a:solidFill>
                <a:latin typeface="Tahoma" charset="0"/>
              </a:rPr>
              <a:t>Van </a:t>
            </a:r>
            <a:r>
              <a:rPr lang="en-US" dirty="0" smtClean="0">
                <a:solidFill>
                  <a:srgbClr val="FFFFFF"/>
                </a:solidFill>
                <a:latin typeface="Tahoma" charset="0"/>
              </a:rPr>
              <a:t>Gogh</a:t>
            </a:r>
            <a:br>
              <a:rPr lang="en-US" dirty="0" smtClean="0">
                <a:solidFill>
                  <a:srgbClr val="FFFFFF"/>
                </a:solidFill>
                <a:latin typeface="Tahoma" charset="0"/>
              </a:rPr>
            </a:br>
            <a:r>
              <a:rPr lang="en-US" dirty="0" smtClean="0">
                <a:solidFill>
                  <a:srgbClr val="FFFFFF"/>
                </a:solidFill>
                <a:latin typeface="Tahoma" charset="0"/>
              </a:rPr>
              <a:t>Rembrandt</a:t>
            </a:r>
            <a:br>
              <a:rPr lang="en-US" dirty="0" smtClean="0">
                <a:solidFill>
                  <a:srgbClr val="FFFFFF"/>
                </a:solidFill>
                <a:latin typeface="Tahoma" charset="0"/>
              </a:rPr>
            </a:br>
            <a:r>
              <a:rPr lang="en-US" dirty="0">
                <a:solidFill>
                  <a:srgbClr val="FFFFFF"/>
                </a:solidFill>
                <a:latin typeface="Tahoma" charset="0"/>
              </a:rPr>
              <a:t>I.M.  Pei</a:t>
            </a:r>
            <a:br>
              <a:rPr lang="en-US" dirty="0">
                <a:solidFill>
                  <a:srgbClr val="FFFFFF"/>
                </a:solidFill>
                <a:latin typeface="Tahoma" charset="0"/>
              </a:rPr>
            </a:br>
            <a:r>
              <a:rPr lang="en-US" dirty="0">
                <a:solidFill>
                  <a:srgbClr val="FFFFFF"/>
                </a:solidFill>
                <a:latin typeface="Tahoma" charset="0"/>
              </a:rPr>
              <a:t>Frank  Lloyd  </a:t>
            </a:r>
            <a:r>
              <a:rPr lang="en-US" dirty="0" smtClean="0">
                <a:solidFill>
                  <a:srgbClr val="FFFFFF"/>
                </a:solidFill>
                <a:latin typeface="Tahoma" charset="0"/>
              </a:rPr>
              <a:t>Wright</a:t>
            </a:r>
            <a:br>
              <a:rPr lang="en-US" dirty="0" smtClean="0">
                <a:solidFill>
                  <a:srgbClr val="FFFFFF"/>
                </a:solidFill>
                <a:latin typeface="Tahoma" charset="0"/>
              </a:rPr>
            </a:br>
            <a:r>
              <a:rPr lang="en-US" dirty="0">
                <a:solidFill>
                  <a:srgbClr val="FFFFFF"/>
                </a:solidFill>
                <a:latin typeface="Tahoma" charset="0"/>
              </a:rPr>
              <a:t>Annie Liebovitz</a:t>
            </a:r>
            <a:br>
              <a:rPr lang="en-US" dirty="0">
                <a:solidFill>
                  <a:srgbClr val="FFFFFF"/>
                </a:solidFill>
                <a:latin typeface="Tahoma" charset="0"/>
              </a:rPr>
            </a:br>
            <a:r>
              <a:rPr lang="en-US" dirty="0">
                <a:solidFill>
                  <a:srgbClr val="FFFFFF"/>
                </a:solidFill>
                <a:latin typeface="Tahoma" charset="0"/>
              </a:rPr>
              <a:t>Steven Spielberg </a:t>
            </a:r>
            <a:r>
              <a:rPr lang="en-US" b="1" dirty="0">
                <a:solidFill>
                  <a:srgbClr val="FFFFFF"/>
                </a:solidFill>
                <a:latin typeface="Tahoma" charset="0"/>
              </a:rPr>
              <a:t/>
            </a:r>
            <a:br>
              <a:rPr lang="en-US" b="1" dirty="0">
                <a:solidFill>
                  <a:srgbClr val="FFFFFF"/>
                </a:solidFill>
                <a:latin typeface="Tahoma" charset="0"/>
              </a:rPr>
            </a:br>
            <a:r>
              <a:rPr lang="en-US" dirty="0">
                <a:solidFill>
                  <a:srgbClr val="FFFFFF"/>
                </a:solidFill>
                <a:latin typeface="Tahoma" charset="0"/>
              </a:rPr>
              <a:t>Georgia O'Keefe</a:t>
            </a:r>
            <a:r>
              <a:rPr lang="en-US" dirty="0" smtClean="0">
                <a:solidFill>
                  <a:schemeClr val="bg1"/>
                </a:solidFill>
                <a:latin typeface="Tahoma" charset="0"/>
              </a:rPr>
              <a:t> </a:t>
            </a:r>
          </a:p>
          <a:p>
            <a:pPr algn="ctr" eaLnBrk="1" hangingPunct="1">
              <a:lnSpc>
                <a:spcPct val="90000"/>
              </a:lnSpc>
              <a:spcBef>
                <a:spcPct val="20000"/>
              </a:spcBef>
            </a:pPr>
            <a:r>
              <a:rPr lang="en-US" i="1" dirty="0" smtClean="0">
                <a:solidFill>
                  <a:srgbClr val="FFFFFF"/>
                </a:solidFill>
                <a:latin typeface="Tahoma" charset="0"/>
              </a:rPr>
              <a:t>brainstorm some more…</a:t>
            </a:r>
            <a:endParaRPr lang="en-US" i="1" dirty="0" smtClean="0">
              <a:solidFill>
                <a:srgbClr val="FFFFFF"/>
              </a:solidFill>
            </a:endParaRPr>
          </a:p>
          <a:p>
            <a:pPr algn="ctr" eaLnBrk="1" hangingPunct="1">
              <a:lnSpc>
                <a:spcPct val="90000"/>
              </a:lnSpc>
              <a:spcBef>
                <a:spcPct val="20000"/>
              </a:spcBef>
            </a:pPr>
            <a:endParaRPr lang="en-US" dirty="0">
              <a:solidFill>
                <a:schemeClr val="bg1"/>
              </a:solidFill>
              <a:latin typeface="Tahoma" charset="0"/>
            </a:endParaRPr>
          </a:p>
        </p:txBody>
      </p:sp>
      <p:sp>
        <p:nvSpPr>
          <p:cNvPr id="74760" name="Rectangle 8"/>
          <p:cNvSpPr>
            <a:spLocks noGrp="1" noChangeArrowheads="1"/>
          </p:cNvSpPr>
          <p:nvPr>
            <p:ph type="title" idx="4294967295"/>
          </p:nvPr>
        </p:nvSpPr>
        <p:spPr>
          <a:xfrm>
            <a:off x="0" y="457200"/>
            <a:ext cx="9144000" cy="1143000"/>
          </a:xfrm>
        </p:spPr>
        <p:txBody>
          <a:bodyPr/>
          <a:lstStyle/>
          <a:p>
            <a:r>
              <a:rPr lang="en-US" sz="3600" dirty="0">
                <a:solidFill>
                  <a:srgbClr val="FFFFFF"/>
                </a:solidFill>
                <a:latin typeface="Showcard Gothic" pitchFamily="82" charset="0"/>
              </a:rPr>
              <a:t>VISUAL-Spatial</a:t>
            </a:r>
            <a:r>
              <a:rPr lang="en-US" sz="3600" dirty="0" smtClean="0">
                <a:solidFill>
                  <a:srgbClr val="FFFFFF"/>
                </a:solidFill>
                <a:latin typeface="Showcard Gothic" pitchFamily="82" charset="0"/>
              </a:rPr>
              <a:t> People</a:t>
            </a:r>
            <a:endParaRPr lang="en-US" sz="3600" dirty="0">
              <a:solidFill>
                <a:srgbClr val="FFFFFF"/>
              </a:solidFill>
              <a:latin typeface="Showcard Gothic" pitchFamily="82" charset="0"/>
            </a:endParaRPr>
          </a:p>
        </p:txBody>
      </p:sp>
      <p:sp>
        <p:nvSpPr>
          <p:cNvPr id="74762"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4763" name="Picture 11" descr="MCj02317610000[1]"/>
          <p:cNvPicPr>
            <a:picLocks noChangeAspect="1" noChangeArrowheads="1"/>
          </p:cNvPicPr>
          <p:nvPr/>
        </p:nvPicPr>
        <p:blipFill>
          <a:blip r:embed="rId3"/>
          <a:srcRect/>
          <a:stretch>
            <a:fillRect/>
          </a:stretch>
        </p:blipFill>
        <p:spPr bwMode="auto">
          <a:xfrm>
            <a:off x="990600" y="2057400"/>
            <a:ext cx="1752600" cy="1071563"/>
          </a:xfrm>
          <a:prstGeom prst="rect">
            <a:avLst/>
          </a:prstGeom>
          <a:noFill/>
        </p:spPr>
      </p:pic>
      <p:pic>
        <p:nvPicPr>
          <p:cNvPr id="74765" name="Picture 13" descr="MCj02319390000[1]"/>
          <p:cNvPicPr>
            <a:picLocks noChangeAspect="1" noChangeArrowheads="1"/>
          </p:cNvPicPr>
          <p:nvPr/>
        </p:nvPicPr>
        <p:blipFill>
          <a:blip r:embed="rId4"/>
          <a:srcRect/>
          <a:stretch>
            <a:fillRect/>
          </a:stretch>
        </p:blipFill>
        <p:spPr bwMode="auto">
          <a:xfrm>
            <a:off x="6096000" y="2057400"/>
            <a:ext cx="1600200" cy="90646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2438400" y="1524000"/>
            <a:ext cx="4800600" cy="4087272"/>
          </a:xfrm>
          <a:prstGeom prst="rect">
            <a:avLst/>
          </a:prstGeom>
          <a:noFill/>
          <a:ln w="9525">
            <a:noFill/>
            <a:miter lim="800000"/>
            <a:headEnd/>
            <a:tailEnd/>
          </a:ln>
          <a:effectLst/>
        </p:spPr>
        <p:txBody>
          <a:bodyPr>
            <a:spAutoFit/>
          </a:bodyPr>
          <a:lstStyle/>
          <a:p>
            <a:pPr algn="ctr" eaLnBrk="1" hangingPunct="1">
              <a:lnSpc>
                <a:spcPct val="90000"/>
              </a:lnSpc>
              <a:spcBef>
                <a:spcPct val="20000"/>
              </a:spcBef>
            </a:pPr>
            <a:r>
              <a:rPr lang="en-US" dirty="0">
                <a:solidFill>
                  <a:srgbClr val="FFFFFF"/>
                </a:solidFill>
                <a:latin typeface="Tahoma" charset="0"/>
              </a:rPr>
              <a:t>Interior decorators, graphic design artists, cartographers, photographers, architects, airline pilots, surgeons, painters, sculptors, chefs (with their food presentations), quilters, needle point embroiders, landscapers, theater set designers, professional drivers, cinematographers, book illustrators, tour guides, jewelry and clothing designers</a:t>
            </a:r>
          </a:p>
        </p:txBody>
      </p:sp>
      <p:sp>
        <p:nvSpPr>
          <p:cNvPr id="75780" name="Rectangle 4"/>
          <p:cNvSpPr>
            <a:spLocks noGrp="1" noChangeArrowheads="1"/>
          </p:cNvSpPr>
          <p:nvPr>
            <p:ph type="title" idx="4294967295"/>
          </p:nvPr>
        </p:nvSpPr>
        <p:spPr>
          <a:xfrm>
            <a:off x="0" y="457200"/>
            <a:ext cx="9144000" cy="1143000"/>
          </a:xfrm>
        </p:spPr>
        <p:txBody>
          <a:bodyPr/>
          <a:lstStyle/>
          <a:p>
            <a:r>
              <a:rPr lang="en-US" sz="3600" dirty="0">
                <a:solidFill>
                  <a:srgbClr val="FFFFFF"/>
                </a:solidFill>
                <a:latin typeface="Showcard Gothic" pitchFamily="82" charset="0"/>
              </a:rPr>
              <a:t>VISUAL-Spatial</a:t>
            </a:r>
            <a:r>
              <a:rPr lang="en-US" sz="3600" dirty="0" smtClean="0">
                <a:solidFill>
                  <a:srgbClr val="FFFFFF"/>
                </a:solidFill>
                <a:latin typeface="Showcard Gothic" pitchFamily="82" charset="0"/>
              </a:rPr>
              <a:t> Careers</a:t>
            </a:r>
            <a:endParaRPr lang="en-US" sz="3600" dirty="0">
              <a:solidFill>
                <a:srgbClr val="FFFFFF"/>
              </a:solidFill>
              <a:latin typeface="Showcard Gothic" pitchFamily="82" charset="0"/>
            </a:endParaRPr>
          </a:p>
        </p:txBody>
      </p:sp>
      <p:sp>
        <p:nvSpPr>
          <p:cNvPr id="75782" name="Text Box 6">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5783" name="Picture 7" descr="MCj02317610000[1]"/>
          <p:cNvPicPr>
            <a:picLocks noChangeAspect="1" noChangeArrowheads="1"/>
          </p:cNvPicPr>
          <p:nvPr/>
        </p:nvPicPr>
        <p:blipFill>
          <a:blip r:embed="rId3"/>
          <a:srcRect/>
          <a:stretch>
            <a:fillRect/>
          </a:stretch>
        </p:blipFill>
        <p:spPr bwMode="auto">
          <a:xfrm>
            <a:off x="228600" y="1828800"/>
            <a:ext cx="1752600" cy="1071563"/>
          </a:xfrm>
          <a:prstGeom prst="rect">
            <a:avLst/>
          </a:prstGeom>
          <a:noFill/>
        </p:spPr>
      </p:pic>
      <p:pic>
        <p:nvPicPr>
          <p:cNvPr id="75784" name="Picture 8" descr="MCj02319390000[1]"/>
          <p:cNvPicPr>
            <a:picLocks noChangeAspect="1" noChangeArrowheads="1"/>
          </p:cNvPicPr>
          <p:nvPr/>
        </p:nvPicPr>
        <p:blipFill>
          <a:blip r:embed="rId4"/>
          <a:srcRect/>
          <a:stretch>
            <a:fillRect/>
          </a:stretch>
        </p:blipFill>
        <p:spPr bwMode="auto">
          <a:xfrm>
            <a:off x="381000" y="3200400"/>
            <a:ext cx="1600200" cy="90646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1905000" y="2057400"/>
            <a:ext cx="6019800" cy="3048000"/>
          </a:xfrm>
          <a:prstGeom prst="rect">
            <a:avLst/>
          </a:prstGeom>
          <a:noFill/>
          <a:ln w="9525">
            <a:noFill/>
            <a:miter lim="800000"/>
            <a:headEnd/>
            <a:tailEnd/>
          </a:ln>
          <a:effectLst/>
        </p:spPr>
        <p:txBody>
          <a:bodyPr anchor="ctr"/>
          <a:lstStyle/>
          <a:p>
            <a:pPr>
              <a:buFontTx/>
              <a:buChar char="•"/>
            </a:pPr>
            <a:r>
              <a:rPr lang="en-US" sz="2800" dirty="0">
                <a:solidFill>
                  <a:srgbClr val="FFFFFF"/>
                </a:solidFill>
                <a:latin typeface="Tahoma" charset="0"/>
              </a:rPr>
              <a:t>Sensitive to logical patterns</a:t>
            </a:r>
          </a:p>
          <a:p>
            <a:pPr>
              <a:buFontTx/>
              <a:buChar char="•"/>
            </a:pPr>
            <a:r>
              <a:rPr lang="en-US" sz="2800" dirty="0">
                <a:solidFill>
                  <a:srgbClr val="FFFFFF"/>
                </a:solidFill>
                <a:latin typeface="Tahoma" charset="0"/>
              </a:rPr>
              <a:t>Ability to make inferences</a:t>
            </a:r>
          </a:p>
          <a:p>
            <a:pPr>
              <a:buFontTx/>
              <a:buChar char="•"/>
            </a:pPr>
            <a:r>
              <a:rPr lang="en-US" sz="2800" dirty="0">
                <a:solidFill>
                  <a:srgbClr val="FFFFFF"/>
                </a:solidFill>
                <a:latin typeface="Tahoma" charset="0"/>
              </a:rPr>
              <a:t>Capacity to use numbers</a:t>
            </a:r>
          </a:p>
          <a:p>
            <a:pPr>
              <a:buFontTx/>
              <a:buChar char="•"/>
            </a:pPr>
            <a:r>
              <a:rPr lang="en-US" sz="2800" dirty="0">
                <a:solidFill>
                  <a:srgbClr val="FFFFFF"/>
                </a:solidFill>
                <a:latin typeface="Tahoma" charset="0"/>
              </a:rPr>
              <a:t>Perform Calculations</a:t>
            </a:r>
          </a:p>
          <a:p>
            <a:pPr>
              <a:buFontTx/>
              <a:buChar char="•"/>
            </a:pPr>
            <a:r>
              <a:rPr lang="en-US" sz="2800" dirty="0">
                <a:solidFill>
                  <a:srgbClr val="FFFFFF"/>
                </a:solidFill>
                <a:latin typeface="Tahoma" charset="0"/>
              </a:rPr>
              <a:t>Abstract thinking</a:t>
            </a:r>
          </a:p>
          <a:p>
            <a:pPr>
              <a:buFontTx/>
              <a:buChar char="•"/>
            </a:pPr>
            <a:r>
              <a:rPr lang="en-US" sz="2800" dirty="0">
                <a:solidFill>
                  <a:srgbClr val="FFFFFF"/>
                </a:solidFill>
                <a:latin typeface="Tahoma" charset="0"/>
              </a:rPr>
              <a:t>Hypothesis development</a:t>
            </a:r>
          </a:p>
        </p:txBody>
      </p:sp>
      <p:sp>
        <p:nvSpPr>
          <p:cNvPr id="6154" name="Rectangle 10"/>
          <p:cNvSpPr>
            <a:spLocks noGrp="1" noChangeArrowheads="1"/>
          </p:cNvSpPr>
          <p:nvPr>
            <p:ph type="title" idx="4294967295"/>
          </p:nvPr>
        </p:nvSpPr>
        <p:spPr>
          <a:xfrm>
            <a:off x="0" y="609600"/>
            <a:ext cx="9144000" cy="1143000"/>
          </a:xfrm>
        </p:spPr>
        <p:txBody>
          <a:bodyPr>
            <a:normAutofit fontScale="90000"/>
          </a:bodyPr>
          <a:lstStyle/>
          <a:p>
            <a:r>
              <a:rPr lang="en-US" sz="4000" dirty="0">
                <a:solidFill>
                  <a:srgbClr val="FFFFFF"/>
                </a:solidFill>
                <a:latin typeface="Showcard Gothic" pitchFamily="82" charset="0"/>
              </a:rPr>
              <a:t>MATHEMATICAL-Logical</a:t>
            </a:r>
            <a:r>
              <a:rPr lang="en-US" sz="4000" dirty="0" smtClean="0">
                <a:solidFill>
                  <a:srgbClr val="FFFFFF"/>
                </a:solidFill>
                <a:latin typeface="Showcard Gothic" pitchFamily="82" charset="0"/>
              </a:rPr>
              <a:t> </a:t>
            </a:r>
            <a:br>
              <a:rPr lang="en-US" sz="4000" dirty="0" smtClean="0">
                <a:solidFill>
                  <a:srgbClr val="FFFFFF"/>
                </a:solidFill>
                <a:latin typeface="Showcard Gothic" pitchFamily="82" charset="0"/>
              </a:rPr>
            </a:br>
            <a:r>
              <a:rPr lang="en-US" sz="4000" dirty="0" smtClean="0">
                <a:solidFill>
                  <a:srgbClr val="FFFFFF"/>
                </a:solidFill>
                <a:latin typeface="Showcard Gothic" pitchFamily="82" charset="0"/>
              </a:rPr>
              <a:t>Intelligence Defined</a:t>
            </a:r>
            <a:endParaRPr lang="en-US" sz="4000" dirty="0">
              <a:solidFill>
                <a:srgbClr val="FFFFFF"/>
              </a:solidFill>
              <a:latin typeface="Showcard Gothic" pitchFamily="82" charset="0"/>
            </a:endParaRPr>
          </a:p>
        </p:txBody>
      </p:sp>
      <p:sp>
        <p:nvSpPr>
          <p:cNvPr id="23562" name="Rectangle 10"/>
          <p:cNvSpPr>
            <a:spLocks noChangeArrowheads="1"/>
          </p:cNvSpPr>
          <p:nvPr/>
        </p:nvSpPr>
        <p:spPr bwMode="auto">
          <a:xfrm>
            <a:off x="3352800" y="1676400"/>
            <a:ext cx="2493742" cy="461665"/>
          </a:xfrm>
          <a:prstGeom prst="rect">
            <a:avLst/>
          </a:prstGeom>
          <a:noFill/>
          <a:ln w="9525">
            <a:noFill/>
            <a:miter lim="800000"/>
            <a:headEnd/>
            <a:tailEnd/>
          </a:ln>
          <a:effectLst/>
        </p:spPr>
        <p:txBody>
          <a:bodyPr wrap="none" anchor="ctr">
            <a:spAutoFit/>
          </a:bodyPr>
          <a:lstStyle/>
          <a:p>
            <a:r>
              <a:rPr lang="en-US" dirty="0">
                <a:solidFill>
                  <a:srgbClr val="FFFFFF"/>
                </a:solidFill>
                <a:latin typeface="Showcard Gothic" pitchFamily="82" charset="0"/>
              </a:rPr>
              <a:t>(as in a scientist)</a:t>
            </a:r>
            <a:r>
              <a:rPr lang="en-US" dirty="0">
                <a:solidFill>
                  <a:srgbClr val="FFFFFF"/>
                </a:solidFill>
              </a:rPr>
              <a:t> </a:t>
            </a:r>
            <a:endParaRPr lang="en-US" dirty="0">
              <a:solidFill>
                <a:srgbClr val="FFFFFF"/>
              </a:solidFill>
              <a:latin typeface="Showcard Gothic" pitchFamily="82" charset="0"/>
            </a:endParaRPr>
          </a:p>
        </p:txBody>
      </p:sp>
      <p:sp>
        <p:nvSpPr>
          <p:cNvPr id="23563" name="Text Box 11">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rgbClr val="FFFFFF"/>
                </a:solidFill>
                <a:latin typeface="Showcard Gothic" pitchFamily="82" charset="0"/>
                <a:hlinkClick r:id="rId2" action="ppaction://hlinksldjump"/>
              </a:rPr>
              <a:t>Multiple Intelligences</a:t>
            </a:r>
            <a:endParaRPr lang="en-US" sz="1600" dirty="0">
              <a:solidFill>
                <a:srgbClr val="FFFFFF"/>
              </a:solidFill>
              <a:latin typeface="Showcard Gothic" pitchFamily="82" charset="0"/>
            </a:endParaRPr>
          </a:p>
        </p:txBody>
      </p:sp>
      <p:pic>
        <p:nvPicPr>
          <p:cNvPr id="23564" name="Picture 12" descr="MCj02318620000[1]"/>
          <p:cNvPicPr>
            <a:picLocks noChangeAspect="1" noChangeArrowheads="1"/>
          </p:cNvPicPr>
          <p:nvPr/>
        </p:nvPicPr>
        <p:blipFill>
          <a:blip r:embed="rId3"/>
          <a:srcRect/>
          <a:stretch>
            <a:fillRect/>
          </a:stretch>
        </p:blipFill>
        <p:spPr bwMode="auto">
          <a:xfrm>
            <a:off x="6096000" y="1752600"/>
            <a:ext cx="2720975" cy="2244725"/>
          </a:xfrm>
          <a:prstGeom prst="rect">
            <a:avLst/>
          </a:prstGeom>
          <a:noFill/>
        </p:spPr>
      </p:pic>
      <p:pic>
        <p:nvPicPr>
          <p:cNvPr id="23565" name="Picture 13" descr="MCj02318080000[1]"/>
          <p:cNvPicPr>
            <a:picLocks noChangeAspect="1" noChangeArrowheads="1"/>
          </p:cNvPicPr>
          <p:nvPr/>
        </p:nvPicPr>
        <p:blipFill>
          <a:blip r:embed="rId4"/>
          <a:srcRect/>
          <a:stretch>
            <a:fillRect/>
          </a:stretch>
        </p:blipFill>
        <p:spPr bwMode="auto">
          <a:xfrm>
            <a:off x="5867400" y="4038600"/>
            <a:ext cx="2795588" cy="21097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2362200" y="1676400"/>
            <a:ext cx="4876800" cy="3048000"/>
          </a:xfrm>
          <a:prstGeom prst="rect">
            <a:avLst/>
          </a:prstGeom>
          <a:noFill/>
          <a:ln w="9525">
            <a:noFill/>
            <a:miter lim="800000"/>
            <a:headEnd/>
            <a:tailEnd/>
          </a:ln>
          <a:effectLst/>
        </p:spPr>
        <p:txBody>
          <a:bodyPr anchor="ctr"/>
          <a:lstStyle/>
          <a:p>
            <a:pPr>
              <a:buFontTx/>
              <a:buChar char="•"/>
            </a:pPr>
            <a:r>
              <a:rPr lang="en-US" sz="2800" dirty="0">
                <a:solidFill>
                  <a:srgbClr val="FFFFFF"/>
                </a:solidFill>
                <a:latin typeface="Tahoma" charset="0"/>
              </a:rPr>
              <a:t>Experimentation</a:t>
            </a:r>
          </a:p>
          <a:p>
            <a:pPr>
              <a:buFontTx/>
              <a:buChar char="•"/>
            </a:pPr>
            <a:r>
              <a:rPr lang="en-US" sz="2800" dirty="0">
                <a:solidFill>
                  <a:srgbClr val="FFFFFF"/>
                </a:solidFill>
                <a:latin typeface="Tahoma" charset="0"/>
              </a:rPr>
              <a:t>Ask many questions</a:t>
            </a:r>
          </a:p>
          <a:p>
            <a:pPr>
              <a:buFontTx/>
              <a:buChar char="•"/>
            </a:pPr>
            <a:r>
              <a:rPr lang="en-US" sz="2800" dirty="0">
                <a:solidFill>
                  <a:srgbClr val="FFFFFF"/>
                </a:solidFill>
                <a:latin typeface="Tahoma" charset="0"/>
              </a:rPr>
              <a:t>Enjoys puzzles</a:t>
            </a:r>
          </a:p>
          <a:p>
            <a:pPr>
              <a:buFontTx/>
              <a:buChar char="•"/>
            </a:pPr>
            <a:r>
              <a:rPr lang="en-US" sz="2800" dirty="0">
                <a:solidFill>
                  <a:srgbClr val="FFFFFF"/>
                </a:solidFill>
                <a:latin typeface="Tahoma" charset="0"/>
              </a:rPr>
              <a:t>Logical thinker</a:t>
            </a:r>
          </a:p>
          <a:p>
            <a:pPr>
              <a:buFontTx/>
              <a:buChar char="•"/>
            </a:pPr>
            <a:r>
              <a:rPr lang="en-US" sz="2800" dirty="0">
                <a:solidFill>
                  <a:srgbClr val="FFFFFF"/>
                </a:solidFill>
                <a:latin typeface="Tahoma" charset="0"/>
              </a:rPr>
              <a:t>Masters calculations</a:t>
            </a:r>
          </a:p>
        </p:txBody>
      </p:sp>
      <p:sp>
        <p:nvSpPr>
          <p:cNvPr id="23558" name="Rectangle 6"/>
          <p:cNvSpPr>
            <a:spLocks noGrp="1" noChangeArrowheads="1"/>
          </p:cNvSpPr>
          <p:nvPr>
            <p:ph type="title" idx="4294967295"/>
          </p:nvPr>
        </p:nvSpPr>
        <p:spPr>
          <a:xfrm>
            <a:off x="0" y="304800"/>
            <a:ext cx="9144000" cy="1143000"/>
          </a:xfrm>
        </p:spPr>
        <p:txBody>
          <a:bodyPr/>
          <a:lstStyle/>
          <a:p>
            <a:r>
              <a:rPr lang="en-US" sz="4000" dirty="0">
                <a:solidFill>
                  <a:srgbClr val="FFFFFF"/>
                </a:solidFill>
                <a:latin typeface="Showcard Gothic" pitchFamily="82" charset="0"/>
              </a:rPr>
              <a:t>MATHEMATICAL-Logical Traits</a:t>
            </a:r>
          </a:p>
        </p:txBody>
      </p:sp>
      <p:sp>
        <p:nvSpPr>
          <p:cNvPr id="24586"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24587" name="Picture 11" descr="MCj02318620000[1]"/>
          <p:cNvPicPr>
            <a:picLocks noChangeAspect="1" noChangeArrowheads="1"/>
          </p:cNvPicPr>
          <p:nvPr/>
        </p:nvPicPr>
        <p:blipFill>
          <a:blip r:embed="rId3"/>
          <a:srcRect/>
          <a:stretch>
            <a:fillRect/>
          </a:stretch>
        </p:blipFill>
        <p:spPr bwMode="auto">
          <a:xfrm>
            <a:off x="6096000" y="1752600"/>
            <a:ext cx="2720975" cy="2244725"/>
          </a:xfrm>
          <a:prstGeom prst="rect">
            <a:avLst/>
          </a:prstGeom>
          <a:noFill/>
        </p:spPr>
      </p:pic>
      <p:pic>
        <p:nvPicPr>
          <p:cNvPr id="24588" name="Picture 12" descr="MCj02318080000[1]"/>
          <p:cNvPicPr>
            <a:picLocks noChangeAspect="1" noChangeArrowheads="1"/>
          </p:cNvPicPr>
          <p:nvPr/>
        </p:nvPicPr>
        <p:blipFill>
          <a:blip r:embed="rId4"/>
          <a:srcRect/>
          <a:stretch>
            <a:fillRect/>
          </a:stretch>
        </p:blipFill>
        <p:spPr bwMode="auto">
          <a:xfrm>
            <a:off x="5867400" y="4038600"/>
            <a:ext cx="2795588" cy="21097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362200" y="1676400"/>
            <a:ext cx="5334000" cy="3048000"/>
          </a:xfrm>
          <a:prstGeom prst="rect">
            <a:avLst/>
          </a:prstGeom>
          <a:noFill/>
          <a:ln w="9525">
            <a:noFill/>
            <a:miter lim="800000"/>
            <a:headEnd/>
            <a:tailEnd/>
          </a:ln>
          <a:effectLst/>
        </p:spPr>
        <p:txBody>
          <a:bodyPr anchor="ctr"/>
          <a:lstStyle/>
          <a:p>
            <a:pPr>
              <a:buFontTx/>
              <a:buChar char="•"/>
            </a:pPr>
            <a:r>
              <a:rPr lang="en-US" sz="2800" dirty="0">
                <a:solidFill>
                  <a:srgbClr val="FFFFFF"/>
                </a:solidFill>
                <a:latin typeface="Tahoma" charset="0"/>
              </a:rPr>
              <a:t>Calculators</a:t>
            </a:r>
          </a:p>
          <a:p>
            <a:pPr>
              <a:buFontTx/>
              <a:buChar char="•"/>
            </a:pPr>
            <a:r>
              <a:rPr lang="en-US" sz="2800" dirty="0">
                <a:solidFill>
                  <a:srgbClr val="FFFFFF"/>
                </a:solidFill>
                <a:latin typeface="Tahoma" charset="0"/>
              </a:rPr>
              <a:t>Math manipulations</a:t>
            </a:r>
          </a:p>
          <a:p>
            <a:pPr>
              <a:buFontTx/>
              <a:buChar char="•"/>
            </a:pPr>
            <a:r>
              <a:rPr lang="en-US" sz="2800" dirty="0">
                <a:solidFill>
                  <a:srgbClr val="FFFFFF"/>
                </a:solidFill>
                <a:latin typeface="Tahoma" charset="0"/>
              </a:rPr>
              <a:t>Science experiments</a:t>
            </a:r>
          </a:p>
          <a:p>
            <a:pPr>
              <a:buFontTx/>
              <a:buChar char="•"/>
            </a:pPr>
            <a:r>
              <a:rPr lang="en-US" sz="2800" dirty="0">
                <a:solidFill>
                  <a:srgbClr val="FFFFFF"/>
                </a:solidFill>
                <a:latin typeface="Tahoma" charset="0"/>
              </a:rPr>
              <a:t>Science equipment</a:t>
            </a:r>
          </a:p>
          <a:p>
            <a:pPr>
              <a:buFontTx/>
              <a:buChar char="•"/>
            </a:pPr>
            <a:r>
              <a:rPr lang="en-US" sz="2800" dirty="0">
                <a:solidFill>
                  <a:srgbClr val="FFFFFF"/>
                </a:solidFill>
                <a:latin typeface="Tahoma" charset="0"/>
              </a:rPr>
              <a:t>Math games</a:t>
            </a:r>
          </a:p>
          <a:p>
            <a:pPr>
              <a:buFontTx/>
              <a:buChar char="•"/>
            </a:pPr>
            <a:r>
              <a:rPr lang="en-US" sz="2800" dirty="0">
                <a:solidFill>
                  <a:srgbClr val="FFFFFF"/>
                </a:solidFill>
                <a:latin typeface="Tahoma" charset="0"/>
              </a:rPr>
              <a:t>Critical thinking exercises</a:t>
            </a:r>
          </a:p>
        </p:txBody>
      </p:sp>
      <p:sp>
        <p:nvSpPr>
          <p:cNvPr id="24582" name="Rectangle 6"/>
          <p:cNvSpPr>
            <a:spLocks noGrp="1" noChangeArrowheads="1"/>
          </p:cNvSpPr>
          <p:nvPr>
            <p:ph type="title" idx="4294967295"/>
          </p:nvPr>
        </p:nvSpPr>
        <p:spPr>
          <a:xfrm>
            <a:off x="0" y="304800"/>
            <a:ext cx="9144000" cy="1143000"/>
          </a:xfrm>
        </p:spPr>
        <p:txBody>
          <a:bodyPr>
            <a:normAutofit/>
          </a:bodyPr>
          <a:lstStyle/>
          <a:p>
            <a:r>
              <a:rPr lang="en-US" sz="4000" dirty="0">
                <a:solidFill>
                  <a:schemeClr val="tx1"/>
                </a:solidFill>
                <a:latin typeface="Showcard Gothic" pitchFamily="82" charset="0"/>
              </a:rPr>
              <a:t>MATHEMATICAL-Logical Activities</a:t>
            </a:r>
          </a:p>
        </p:txBody>
      </p:sp>
      <p:sp>
        <p:nvSpPr>
          <p:cNvPr id="33807" name="Text Box 15">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rgbClr val="FFFF00"/>
                </a:solidFill>
                <a:latin typeface="Showcard Gothic" pitchFamily="82" charset="0"/>
                <a:hlinkClick r:id="rId2" action="ppaction://hlinksldjump"/>
              </a:rPr>
              <a:t>Multiple Intelligences</a:t>
            </a:r>
            <a:endParaRPr lang="en-US" sz="1600" dirty="0">
              <a:solidFill>
                <a:srgbClr val="FFFF00"/>
              </a:solidFill>
              <a:latin typeface="Showcard Gothic" pitchFamily="82" charset="0"/>
            </a:endParaRPr>
          </a:p>
        </p:txBody>
      </p:sp>
      <p:pic>
        <p:nvPicPr>
          <p:cNvPr id="33808" name="Picture 16" descr="MCj02318620000[1]"/>
          <p:cNvPicPr>
            <a:picLocks noChangeAspect="1" noChangeArrowheads="1"/>
          </p:cNvPicPr>
          <p:nvPr/>
        </p:nvPicPr>
        <p:blipFill>
          <a:blip r:embed="rId3"/>
          <a:srcRect/>
          <a:stretch>
            <a:fillRect/>
          </a:stretch>
        </p:blipFill>
        <p:spPr bwMode="auto">
          <a:xfrm>
            <a:off x="6096000" y="1752600"/>
            <a:ext cx="2720975" cy="2244725"/>
          </a:xfrm>
          <a:prstGeom prst="rect">
            <a:avLst/>
          </a:prstGeom>
          <a:noFill/>
        </p:spPr>
      </p:pic>
      <p:pic>
        <p:nvPicPr>
          <p:cNvPr id="33809" name="Picture 17" descr="MCj02318080000[1]"/>
          <p:cNvPicPr>
            <a:picLocks noChangeAspect="1" noChangeArrowheads="1"/>
          </p:cNvPicPr>
          <p:nvPr/>
        </p:nvPicPr>
        <p:blipFill>
          <a:blip r:embed="rId4"/>
          <a:srcRect/>
          <a:stretch>
            <a:fillRect/>
          </a:stretch>
        </p:blipFill>
        <p:spPr bwMode="auto">
          <a:xfrm>
            <a:off x="5867400" y="4038600"/>
            <a:ext cx="2795588" cy="21097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514600" y="1447800"/>
            <a:ext cx="3886200" cy="2057400"/>
          </a:xfrm>
          <a:prstGeom prst="rect">
            <a:avLst/>
          </a:prstGeom>
          <a:noFill/>
          <a:ln w="9525">
            <a:noFill/>
            <a:miter lim="800000"/>
            <a:headEnd/>
            <a:tailEnd/>
          </a:ln>
          <a:effectLst/>
        </p:spPr>
        <p:txBody>
          <a:bodyPr anchor="ctr"/>
          <a:lstStyle/>
          <a:p>
            <a:r>
              <a:rPr lang="en-US" dirty="0">
                <a:solidFill>
                  <a:srgbClr val="FFFFFF"/>
                </a:solidFill>
                <a:latin typeface="Tahoma" charset="0"/>
              </a:rPr>
              <a:t>Produce and appreciate forms of musical expressiveness </a:t>
            </a:r>
          </a:p>
        </p:txBody>
      </p:sp>
      <p:sp>
        <p:nvSpPr>
          <p:cNvPr id="25606"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Musical Defined</a:t>
            </a:r>
          </a:p>
        </p:txBody>
      </p:sp>
      <p:sp>
        <p:nvSpPr>
          <p:cNvPr id="26638" name="Rectangle 14"/>
          <p:cNvSpPr>
            <a:spLocks noChangeArrowheads="1"/>
          </p:cNvSpPr>
          <p:nvPr/>
        </p:nvSpPr>
        <p:spPr bwMode="auto">
          <a:xfrm>
            <a:off x="3200400" y="1066800"/>
            <a:ext cx="2733290" cy="461665"/>
          </a:xfrm>
          <a:prstGeom prst="rect">
            <a:avLst/>
          </a:prstGeom>
          <a:noFill/>
          <a:ln w="9525">
            <a:noFill/>
            <a:miter lim="800000"/>
            <a:headEnd/>
            <a:tailEnd/>
          </a:ln>
          <a:effectLst/>
        </p:spPr>
        <p:txBody>
          <a:bodyPr wrap="none" anchor="ctr">
            <a:spAutoFit/>
          </a:bodyPr>
          <a:lstStyle/>
          <a:p>
            <a:r>
              <a:rPr lang="en-US" dirty="0">
                <a:solidFill>
                  <a:srgbClr val="FFFFFF"/>
                </a:solidFill>
                <a:latin typeface="Showcard Gothic" pitchFamily="82" charset="0"/>
              </a:rPr>
              <a:t>(as in a composer) </a:t>
            </a:r>
          </a:p>
        </p:txBody>
      </p:sp>
      <p:sp>
        <p:nvSpPr>
          <p:cNvPr id="26639" name="Text Box 15">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26640" name="Picture 16" descr="MCj02318580000[1]"/>
          <p:cNvPicPr>
            <a:picLocks noChangeAspect="1" noChangeArrowheads="1"/>
          </p:cNvPicPr>
          <p:nvPr/>
        </p:nvPicPr>
        <p:blipFill>
          <a:blip r:embed="rId3"/>
          <a:srcRect/>
          <a:stretch>
            <a:fillRect/>
          </a:stretch>
        </p:blipFill>
        <p:spPr bwMode="auto">
          <a:xfrm>
            <a:off x="4495800" y="3048000"/>
            <a:ext cx="2560638" cy="2022475"/>
          </a:xfrm>
          <a:prstGeom prst="rect">
            <a:avLst/>
          </a:prstGeom>
          <a:noFill/>
        </p:spPr>
      </p:pic>
      <p:pic>
        <p:nvPicPr>
          <p:cNvPr id="26641" name="Picture 17" descr="MCj02318630000[1]"/>
          <p:cNvPicPr>
            <a:picLocks noChangeAspect="1" noChangeArrowheads="1"/>
          </p:cNvPicPr>
          <p:nvPr/>
        </p:nvPicPr>
        <p:blipFill>
          <a:blip r:embed="rId4"/>
          <a:srcRect/>
          <a:stretch>
            <a:fillRect/>
          </a:stretch>
        </p:blipFill>
        <p:spPr bwMode="auto">
          <a:xfrm>
            <a:off x="2133600" y="3276600"/>
            <a:ext cx="2286000" cy="176212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066800" y="1676400"/>
            <a:ext cx="7315200" cy="3048000"/>
          </a:xfrm>
          <a:prstGeom prst="rect">
            <a:avLst/>
          </a:prstGeom>
          <a:noFill/>
          <a:ln w="9525">
            <a:noFill/>
            <a:miter lim="800000"/>
            <a:headEnd/>
            <a:tailEnd/>
          </a:ln>
          <a:effectLst/>
        </p:spPr>
        <p:txBody>
          <a:bodyPr anchor="ctr"/>
          <a:lstStyle/>
          <a:p>
            <a:r>
              <a:rPr lang="en-US" dirty="0">
                <a:solidFill>
                  <a:srgbClr val="FFFFFF"/>
                </a:solidFill>
                <a:latin typeface="Tahoma" charset="0"/>
              </a:rPr>
              <a:t>If you are strong in this intelligence area, you likely have a love of music and rhythmic patters.  You are probably very sensitive to sounds in the environment;  the chirp of a cricket, rain on the roof, varying traffic patterns.  You may study and work better with music in the background.  You can often reproduce a melody or rhythmic pattern after hearing it only once.</a:t>
            </a:r>
          </a:p>
        </p:txBody>
      </p:sp>
      <p:sp>
        <p:nvSpPr>
          <p:cNvPr id="26630" name="Rectangle 6"/>
          <p:cNvSpPr>
            <a:spLocks noGrp="1" noChangeArrowheads="1"/>
          </p:cNvSpPr>
          <p:nvPr>
            <p:ph type="title" idx="4294967295"/>
          </p:nvPr>
        </p:nvSpPr>
        <p:spPr>
          <a:xfrm>
            <a:off x="0" y="304800"/>
            <a:ext cx="9144000" cy="1143000"/>
          </a:xfrm>
        </p:spPr>
        <p:txBody>
          <a:bodyPr>
            <a:normAutofit fontScale="90000"/>
          </a:bodyPr>
          <a:lstStyle/>
          <a:p>
            <a:r>
              <a:rPr lang="en-US" dirty="0" smtClean="0">
                <a:solidFill>
                  <a:srgbClr val="FFFFFF"/>
                </a:solidFill>
                <a:latin typeface="Showcard Gothic" pitchFamily="82" charset="0"/>
              </a:rPr>
              <a:t>Musical Intelligence</a:t>
            </a:r>
            <a:br>
              <a:rPr lang="en-US" dirty="0" smtClean="0">
                <a:solidFill>
                  <a:srgbClr val="FFFFFF"/>
                </a:solidFill>
                <a:latin typeface="Showcard Gothic" pitchFamily="82" charset="0"/>
              </a:rPr>
            </a:br>
            <a:r>
              <a:rPr lang="en-US" dirty="0" smtClean="0">
                <a:solidFill>
                  <a:srgbClr val="FFFFFF"/>
                </a:solidFill>
                <a:latin typeface="Showcard Gothic" pitchFamily="82" charset="0"/>
              </a:rPr>
              <a:t>Traits</a:t>
            </a:r>
            <a:endParaRPr lang="en-US" dirty="0">
              <a:solidFill>
                <a:srgbClr val="FFFFFF"/>
              </a:solidFill>
              <a:latin typeface="Showcard Gothic" pitchFamily="82" charset="0"/>
            </a:endParaRPr>
          </a:p>
        </p:txBody>
      </p:sp>
      <p:sp>
        <p:nvSpPr>
          <p:cNvPr id="60419" name="Text Box 3">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0420" name="Picture 4" descr="MCj02318630000[1]"/>
          <p:cNvPicPr>
            <a:picLocks noChangeAspect="1" noChangeArrowheads="1"/>
          </p:cNvPicPr>
          <p:nvPr/>
        </p:nvPicPr>
        <p:blipFill>
          <a:blip r:embed="rId3"/>
          <a:srcRect/>
          <a:stretch>
            <a:fillRect/>
          </a:stretch>
        </p:blipFill>
        <p:spPr bwMode="auto">
          <a:xfrm>
            <a:off x="533400" y="381000"/>
            <a:ext cx="1524000" cy="11747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828800" y="1676400"/>
            <a:ext cx="5410200" cy="3200400"/>
          </a:xfrm>
          <a:prstGeom prst="rect">
            <a:avLst/>
          </a:prstGeom>
          <a:noFill/>
          <a:ln w="9525">
            <a:noFill/>
            <a:miter lim="800000"/>
            <a:headEnd/>
            <a:tailEnd/>
          </a:ln>
          <a:effectLst/>
        </p:spPr>
        <p:txBody>
          <a:bodyPr anchor="ctr"/>
          <a:lstStyle/>
          <a:p>
            <a:pPr algn="ctr"/>
            <a:r>
              <a:rPr lang="en-US" dirty="0">
                <a:solidFill>
                  <a:srgbClr val="FFFFFF"/>
                </a:solidFill>
                <a:latin typeface="Tahoma" charset="0"/>
              </a:rPr>
              <a:t>Analysis of song lyrics </a:t>
            </a:r>
          </a:p>
          <a:p>
            <a:pPr algn="ctr"/>
            <a:r>
              <a:rPr lang="en-US" dirty="0">
                <a:solidFill>
                  <a:srgbClr val="FFFFFF"/>
                </a:solidFill>
                <a:latin typeface="Tahoma" charset="0"/>
              </a:rPr>
              <a:t>Composition of song lyrics </a:t>
            </a:r>
          </a:p>
          <a:p>
            <a:pPr algn="ctr"/>
            <a:r>
              <a:rPr lang="en-US" dirty="0">
                <a:solidFill>
                  <a:srgbClr val="FFFFFF"/>
                </a:solidFill>
                <a:latin typeface="Tahoma" charset="0"/>
              </a:rPr>
              <a:t>Design and publish PowerPoint presentations which incorporate music and visual elements</a:t>
            </a:r>
            <a:r>
              <a:rPr lang="en-US" dirty="0">
                <a:solidFill>
                  <a:srgbClr val="FFFFFF"/>
                </a:solidFill>
              </a:rPr>
              <a:t> </a:t>
            </a:r>
          </a:p>
        </p:txBody>
      </p:sp>
      <p:sp>
        <p:nvSpPr>
          <p:cNvPr id="27654" name="Rectangle 6"/>
          <p:cNvSpPr>
            <a:spLocks noGrp="1" noChangeArrowheads="1"/>
          </p:cNvSpPr>
          <p:nvPr>
            <p:ph type="title" idx="4294967295"/>
          </p:nvPr>
        </p:nvSpPr>
        <p:spPr>
          <a:xfrm>
            <a:off x="0" y="304800"/>
            <a:ext cx="9144000" cy="1143000"/>
          </a:xfrm>
        </p:spPr>
        <p:txBody>
          <a:bodyPr>
            <a:normAutofit fontScale="90000"/>
          </a:bodyPr>
          <a:lstStyle/>
          <a:p>
            <a:r>
              <a:rPr lang="en-US" dirty="0">
                <a:solidFill>
                  <a:srgbClr val="FFFFFF"/>
                </a:solidFill>
                <a:latin typeface="Showcard Gothic" pitchFamily="82" charset="0"/>
              </a:rPr>
              <a:t>Musical</a:t>
            </a:r>
            <a:r>
              <a:rPr lang="en-US" dirty="0" smtClean="0">
                <a:solidFill>
                  <a:srgbClr val="FFFFFF"/>
                </a:solidFill>
                <a:latin typeface="Showcard Gothic" pitchFamily="82" charset="0"/>
              </a:rPr>
              <a:t> Intelligence</a:t>
            </a:r>
            <a:br>
              <a:rPr lang="en-US" dirty="0" smtClean="0">
                <a:solidFill>
                  <a:srgbClr val="FFFFFF"/>
                </a:solidFill>
                <a:latin typeface="Showcard Gothic" pitchFamily="82" charset="0"/>
              </a:rPr>
            </a:br>
            <a:r>
              <a:rPr lang="en-US" dirty="0" smtClean="0">
                <a:solidFill>
                  <a:srgbClr val="FFFFFF"/>
                </a:solidFill>
                <a:latin typeface="Showcard Gothic" pitchFamily="82" charset="0"/>
              </a:rPr>
              <a:t>Activities</a:t>
            </a:r>
            <a:endParaRPr lang="en-US" dirty="0">
              <a:solidFill>
                <a:srgbClr val="FFFFFF"/>
              </a:solidFill>
              <a:latin typeface="Showcard Gothic" pitchFamily="82" charset="0"/>
            </a:endParaRPr>
          </a:p>
        </p:txBody>
      </p:sp>
      <p:sp>
        <p:nvSpPr>
          <p:cNvPr id="27658"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27659" name="Picture 11" descr="MCj02318630000[1]"/>
          <p:cNvPicPr>
            <a:picLocks noChangeAspect="1" noChangeArrowheads="1"/>
          </p:cNvPicPr>
          <p:nvPr/>
        </p:nvPicPr>
        <p:blipFill>
          <a:blip r:embed="rId3"/>
          <a:srcRect/>
          <a:stretch>
            <a:fillRect/>
          </a:stretch>
        </p:blipFill>
        <p:spPr bwMode="auto">
          <a:xfrm>
            <a:off x="457200" y="457200"/>
            <a:ext cx="1524000" cy="11747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1828800" y="1676400"/>
            <a:ext cx="5410200" cy="3200400"/>
          </a:xfrm>
          <a:prstGeom prst="rect">
            <a:avLst/>
          </a:prstGeom>
          <a:noFill/>
          <a:ln w="9525">
            <a:noFill/>
            <a:miter lim="800000"/>
            <a:headEnd/>
            <a:tailEnd/>
          </a:ln>
          <a:effectLst/>
        </p:spPr>
        <p:txBody>
          <a:bodyPr anchor="ctr"/>
          <a:lstStyle/>
          <a:p>
            <a:pPr algn="ctr"/>
            <a:r>
              <a:rPr lang="en-US" dirty="0">
                <a:solidFill>
                  <a:srgbClr val="FFFFFF"/>
                </a:solidFill>
                <a:latin typeface="Tahoma" charset="0"/>
              </a:rPr>
              <a:t>Music therapist, advertising professionals, motion picture soundtrack creators, music teachers, piano tuners, music studio directors and recorders, song writers, music performers, conductors, sound engineers, music copyists </a:t>
            </a:r>
          </a:p>
        </p:txBody>
      </p:sp>
      <p:sp>
        <p:nvSpPr>
          <p:cNvPr id="70662" name="Rectangle 6"/>
          <p:cNvSpPr>
            <a:spLocks noGrp="1" noChangeArrowheads="1"/>
          </p:cNvSpPr>
          <p:nvPr>
            <p:ph type="title" idx="4294967295"/>
          </p:nvPr>
        </p:nvSpPr>
        <p:spPr>
          <a:xfrm>
            <a:off x="0" y="533400"/>
            <a:ext cx="9372600" cy="1143000"/>
          </a:xfrm>
        </p:spPr>
        <p:txBody>
          <a:bodyPr>
            <a:normAutofit fontScale="90000"/>
          </a:bodyPr>
          <a:lstStyle/>
          <a:p>
            <a:r>
              <a:rPr lang="en-US" dirty="0">
                <a:solidFill>
                  <a:srgbClr val="FFFFFF"/>
                </a:solidFill>
                <a:latin typeface="Showcard Gothic" pitchFamily="82" charset="0"/>
              </a:rPr>
              <a:t>Musical</a:t>
            </a:r>
            <a:r>
              <a:rPr lang="en-US" dirty="0" smtClean="0">
                <a:solidFill>
                  <a:srgbClr val="FFFFFF"/>
                </a:solidFill>
                <a:latin typeface="Showcard Gothic" pitchFamily="82" charset="0"/>
              </a:rPr>
              <a:t> Intelligence</a:t>
            </a:r>
            <a:br>
              <a:rPr lang="en-US" dirty="0" smtClean="0">
                <a:solidFill>
                  <a:srgbClr val="FFFFFF"/>
                </a:solidFill>
                <a:latin typeface="Showcard Gothic" pitchFamily="82" charset="0"/>
              </a:rPr>
            </a:br>
            <a:r>
              <a:rPr lang="en-US" dirty="0" smtClean="0">
                <a:solidFill>
                  <a:srgbClr val="FFFFFF"/>
                </a:solidFill>
                <a:latin typeface="Showcard Gothic" pitchFamily="82" charset="0"/>
              </a:rPr>
              <a:t>Careers</a:t>
            </a:r>
            <a:endParaRPr lang="en-US" dirty="0">
              <a:solidFill>
                <a:srgbClr val="FFFFFF"/>
              </a:solidFill>
              <a:latin typeface="Showcard Gothic" pitchFamily="82" charset="0"/>
            </a:endParaRPr>
          </a:p>
        </p:txBody>
      </p:sp>
      <p:sp>
        <p:nvSpPr>
          <p:cNvPr id="70664" name="Text Box 8">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0665" name="Picture 9" descr="MCj02318630000[1]"/>
          <p:cNvPicPr>
            <a:picLocks noChangeAspect="1" noChangeArrowheads="1"/>
          </p:cNvPicPr>
          <p:nvPr/>
        </p:nvPicPr>
        <p:blipFill>
          <a:blip r:embed="rId3"/>
          <a:srcRect/>
          <a:stretch>
            <a:fillRect/>
          </a:stretch>
        </p:blipFill>
        <p:spPr bwMode="auto">
          <a:xfrm>
            <a:off x="457200" y="457200"/>
            <a:ext cx="1524000" cy="11747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1828800" y="1676400"/>
            <a:ext cx="5410200" cy="4114800"/>
          </a:xfrm>
          <a:prstGeom prst="rect">
            <a:avLst/>
          </a:prstGeom>
          <a:noFill/>
          <a:ln w="9525">
            <a:noFill/>
            <a:miter lim="800000"/>
            <a:headEnd/>
            <a:tailEnd/>
          </a:ln>
          <a:effectLst/>
        </p:spPr>
        <p:txBody>
          <a:bodyPr anchor="ctr"/>
          <a:lstStyle/>
          <a:p>
            <a:pPr algn="ctr"/>
            <a:r>
              <a:rPr lang="en-US" dirty="0">
                <a:solidFill>
                  <a:srgbClr val="FFFFFF"/>
                </a:solidFill>
                <a:latin typeface="Tahoma" charset="0"/>
              </a:rPr>
              <a:t>Mozart</a:t>
            </a:r>
            <a:br>
              <a:rPr lang="en-US" dirty="0">
                <a:solidFill>
                  <a:srgbClr val="FFFFFF"/>
                </a:solidFill>
                <a:latin typeface="Tahoma" charset="0"/>
              </a:rPr>
            </a:br>
            <a:r>
              <a:rPr lang="en-US" dirty="0">
                <a:solidFill>
                  <a:srgbClr val="FFFFFF"/>
                </a:solidFill>
                <a:latin typeface="Tahoma" charset="0"/>
              </a:rPr>
              <a:t>Bach</a:t>
            </a:r>
            <a:br>
              <a:rPr lang="en-US" dirty="0">
                <a:solidFill>
                  <a:srgbClr val="FFFFFF"/>
                </a:solidFill>
                <a:latin typeface="Tahoma" charset="0"/>
              </a:rPr>
            </a:br>
            <a:r>
              <a:rPr lang="en-US" dirty="0">
                <a:solidFill>
                  <a:srgbClr val="FFFFFF"/>
                </a:solidFill>
                <a:latin typeface="Tahoma" charset="0"/>
              </a:rPr>
              <a:t>Beethoven   </a:t>
            </a:r>
            <a:br>
              <a:rPr lang="en-US" dirty="0">
                <a:solidFill>
                  <a:srgbClr val="FFFFFF"/>
                </a:solidFill>
                <a:latin typeface="Tahoma" charset="0"/>
              </a:rPr>
            </a:br>
            <a:r>
              <a:rPr lang="en-US" dirty="0">
                <a:solidFill>
                  <a:srgbClr val="FFFFFF"/>
                </a:solidFill>
                <a:latin typeface="Tahoma" charset="0"/>
              </a:rPr>
              <a:t>Chopin</a:t>
            </a:r>
            <a:br>
              <a:rPr lang="en-US" dirty="0">
                <a:solidFill>
                  <a:srgbClr val="FFFFFF"/>
                </a:solidFill>
                <a:latin typeface="Tahoma" charset="0"/>
              </a:rPr>
            </a:br>
            <a:r>
              <a:rPr lang="en-US" dirty="0">
                <a:solidFill>
                  <a:srgbClr val="FFFFFF"/>
                </a:solidFill>
                <a:latin typeface="Tahoma" charset="0"/>
              </a:rPr>
              <a:t>Scott Joplin</a:t>
            </a:r>
            <a:br>
              <a:rPr lang="en-US" dirty="0">
                <a:solidFill>
                  <a:srgbClr val="FFFFFF"/>
                </a:solidFill>
                <a:latin typeface="Tahoma" charset="0"/>
              </a:rPr>
            </a:br>
            <a:r>
              <a:rPr lang="en-US" dirty="0">
                <a:solidFill>
                  <a:srgbClr val="FFFFFF"/>
                </a:solidFill>
                <a:latin typeface="Tahoma" charset="0"/>
              </a:rPr>
              <a:t>John Lennon</a:t>
            </a:r>
            <a:br>
              <a:rPr lang="en-US" dirty="0">
                <a:solidFill>
                  <a:srgbClr val="FFFFFF"/>
                </a:solidFill>
                <a:latin typeface="Tahoma" charset="0"/>
              </a:rPr>
            </a:br>
            <a:r>
              <a:rPr lang="en-US" dirty="0">
                <a:solidFill>
                  <a:srgbClr val="FFFFFF"/>
                </a:solidFill>
                <a:latin typeface="Tahoma" charset="0"/>
              </a:rPr>
              <a:t>Stevie Wonder</a:t>
            </a:r>
            <a:br>
              <a:rPr lang="en-US" dirty="0">
                <a:solidFill>
                  <a:srgbClr val="FFFFFF"/>
                </a:solidFill>
                <a:latin typeface="Tahoma" charset="0"/>
              </a:rPr>
            </a:br>
            <a:r>
              <a:rPr lang="en-US" dirty="0">
                <a:solidFill>
                  <a:srgbClr val="FFFFFF"/>
                </a:solidFill>
                <a:latin typeface="Tahoma" charset="0"/>
              </a:rPr>
              <a:t>Carlos </a:t>
            </a:r>
            <a:r>
              <a:rPr lang="en-US" dirty="0" smtClean="0">
                <a:solidFill>
                  <a:srgbClr val="FFFFFF"/>
                </a:solidFill>
                <a:latin typeface="Tahoma" charset="0"/>
              </a:rPr>
              <a:t>Santana</a:t>
            </a:r>
          </a:p>
          <a:p>
            <a:pPr algn="ctr"/>
            <a:r>
              <a:rPr lang="en-US" dirty="0" smtClean="0">
                <a:solidFill>
                  <a:srgbClr val="FFFFFF"/>
                </a:solidFill>
                <a:latin typeface="Tahoma" charset="0"/>
              </a:rPr>
              <a:t>Tupak</a:t>
            </a:r>
          </a:p>
          <a:p>
            <a:pPr algn="ctr"/>
            <a:r>
              <a:rPr lang="en-US" i="1" dirty="0" smtClean="0">
                <a:solidFill>
                  <a:srgbClr val="FFFFFF"/>
                </a:solidFill>
                <a:latin typeface="Tahoma" charset="0"/>
              </a:rPr>
              <a:t>brainstorm some more…</a:t>
            </a:r>
            <a:endParaRPr lang="en-US" i="1" dirty="0">
              <a:solidFill>
                <a:srgbClr val="FFFFFF"/>
              </a:solidFill>
            </a:endParaRPr>
          </a:p>
        </p:txBody>
      </p:sp>
      <p:sp>
        <p:nvSpPr>
          <p:cNvPr id="71686"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Music</a:t>
            </a:r>
            <a:r>
              <a:rPr lang="en-US" dirty="0" smtClean="0">
                <a:solidFill>
                  <a:srgbClr val="FFFFFF"/>
                </a:solidFill>
                <a:latin typeface="Showcard Gothic" pitchFamily="82" charset="0"/>
              </a:rPr>
              <a:t> Smart </a:t>
            </a:r>
            <a:r>
              <a:rPr lang="en-US" dirty="0">
                <a:solidFill>
                  <a:srgbClr val="FFFFFF"/>
                </a:solidFill>
                <a:latin typeface="Showcard Gothic" pitchFamily="82" charset="0"/>
              </a:rPr>
              <a:t>P</a:t>
            </a:r>
            <a:r>
              <a:rPr lang="en-US" dirty="0" smtClean="0">
                <a:solidFill>
                  <a:srgbClr val="FFFFFF"/>
                </a:solidFill>
                <a:latin typeface="Showcard Gothic" pitchFamily="82" charset="0"/>
              </a:rPr>
              <a:t>eople</a:t>
            </a:r>
            <a:endParaRPr lang="en-US" dirty="0">
              <a:solidFill>
                <a:srgbClr val="FFFFFF"/>
              </a:solidFill>
              <a:latin typeface="Showcard Gothic" pitchFamily="82" charset="0"/>
            </a:endParaRPr>
          </a:p>
        </p:txBody>
      </p:sp>
      <p:sp>
        <p:nvSpPr>
          <p:cNvPr id="71688" name="Text Box 8">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71689" name="Picture 9" descr="MCj02318630000[1]"/>
          <p:cNvPicPr>
            <a:picLocks noChangeAspect="1" noChangeArrowheads="1"/>
          </p:cNvPicPr>
          <p:nvPr/>
        </p:nvPicPr>
        <p:blipFill>
          <a:blip r:embed="rId3"/>
          <a:srcRect/>
          <a:stretch>
            <a:fillRect/>
          </a:stretch>
        </p:blipFill>
        <p:spPr bwMode="auto">
          <a:xfrm>
            <a:off x="685800" y="1752600"/>
            <a:ext cx="2286000" cy="176212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990600" y="1676400"/>
            <a:ext cx="6858000" cy="3048000"/>
          </a:xfrm>
          <a:prstGeom prst="rect">
            <a:avLst/>
          </a:prstGeom>
          <a:noFill/>
          <a:ln w="9525">
            <a:noFill/>
            <a:miter lim="800000"/>
            <a:headEnd/>
            <a:tailEnd/>
          </a:ln>
          <a:effectLst/>
        </p:spPr>
        <p:txBody>
          <a:bodyPr anchor="ctr"/>
          <a:lstStyle/>
          <a:p>
            <a:pPr algn="ctr"/>
            <a:endParaRPr lang="en-US" dirty="0"/>
          </a:p>
        </p:txBody>
      </p:sp>
      <p:sp>
        <p:nvSpPr>
          <p:cNvPr id="47110" name="Rectangle 6"/>
          <p:cNvSpPr>
            <a:spLocks noGrp="1" noChangeArrowheads="1"/>
          </p:cNvSpPr>
          <p:nvPr>
            <p:ph type="title" idx="4294967295"/>
          </p:nvPr>
        </p:nvSpPr>
        <p:spPr>
          <a:xfrm>
            <a:off x="0" y="685800"/>
            <a:ext cx="9144000" cy="1143000"/>
          </a:xfrm>
        </p:spPr>
        <p:txBody>
          <a:bodyPr>
            <a:normAutofit fontScale="90000"/>
          </a:bodyPr>
          <a:lstStyle/>
          <a:p>
            <a:r>
              <a:rPr lang="en-US" dirty="0">
                <a:solidFill>
                  <a:srgbClr val="FFFFFF"/>
                </a:solidFill>
                <a:latin typeface="Showcard Gothic" pitchFamily="82" charset="0"/>
              </a:rPr>
              <a:t>Naturalist</a:t>
            </a:r>
            <a:r>
              <a:rPr lang="en-US" dirty="0" smtClean="0">
                <a:solidFill>
                  <a:srgbClr val="FFFFFF"/>
                </a:solidFill>
                <a:latin typeface="Showcard Gothic" pitchFamily="82" charset="0"/>
              </a:rPr>
              <a:t> Intelligence</a:t>
            </a:r>
            <a:br>
              <a:rPr lang="en-US" dirty="0" smtClean="0">
                <a:solidFill>
                  <a:srgbClr val="FFFFFF"/>
                </a:solidFill>
                <a:latin typeface="Showcard Gothic" pitchFamily="82" charset="0"/>
              </a:rPr>
            </a:br>
            <a:r>
              <a:rPr lang="en-US" dirty="0" smtClean="0">
                <a:solidFill>
                  <a:srgbClr val="FFFFFF"/>
                </a:solidFill>
                <a:latin typeface="Showcard Gothic" pitchFamily="82" charset="0"/>
              </a:rPr>
              <a:t>Defined</a:t>
            </a:r>
            <a:endParaRPr lang="en-US" dirty="0">
              <a:solidFill>
                <a:srgbClr val="FFFFFF"/>
              </a:solidFill>
              <a:latin typeface="Showcard Gothic" pitchFamily="82" charset="0"/>
            </a:endParaRPr>
          </a:p>
        </p:txBody>
      </p:sp>
      <p:sp>
        <p:nvSpPr>
          <p:cNvPr id="47113" name="Rectangle 9"/>
          <p:cNvSpPr>
            <a:spLocks noChangeArrowheads="1"/>
          </p:cNvSpPr>
          <p:nvPr/>
        </p:nvSpPr>
        <p:spPr bwMode="auto">
          <a:xfrm>
            <a:off x="1524000" y="2209800"/>
            <a:ext cx="6019800" cy="3276600"/>
          </a:xfrm>
          <a:prstGeom prst="rect">
            <a:avLst/>
          </a:prstGeom>
          <a:noFill/>
          <a:ln w="9525">
            <a:noFill/>
            <a:miter lim="800000"/>
            <a:headEnd/>
            <a:tailEnd/>
          </a:ln>
          <a:effectLst/>
        </p:spPr>
        <p:txBody>
          <a:bodyPr anchor="ctr"/>
          <a:lstStyle/>
          <a:p>
            <a:r>
              <a:rPr lang="en-US" dirty="0" smtClean="0">
                <a:solidFill>
                  <a:srgbClr val="FFFFFF"/>
                </a:solidFill>
                <a:latin typeface="Tahoma" charset="0"/>
              </a:rPr>
              <a:t>This </a:t>
            </a:r>
            <a:r>
              <a:rPr lang="en-US" dirty="0">
                <a:solidFill>
                  <a:srgbClr val="FFFFFF"/>
                </a:solidFill>
                <a:latin typeface="Tahoma" charset="0"/>
              </a:rPr>
              <a:t>intelligence involves understanding the natural world of plants and animals, noticing their characteristics, and categorizing them; it generally involves keen observation and the ability to classify other things as well.</a:t>
            </a:r>
            <a:r>
              <a:rPr lang="en-US" dirty="0">
                <a:solidFill>
                  <a:schemeClr val="bg1"/>
                </a:solidFill>
                <a:latin typeface="Tahoma" charset="0"/>
              </a:rPr>
              <a:t> </a:t>
            </a:r>
            <a:endParaRPr lang="en-US" dirty="0"/>
          </a:p>
        </p:txBody>
      </p:sp>
      <p:sp>
        <p:nvSpPr>
          <p:cNvPr id="47115" name="Text Box 11">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47116" name="Picture 12" descr="MCj02318640000[1]"/>
          <p:cNvPicPr>
            <a:picLocks noChangeAspect="1" noChangeArrowheads="1"/>
          </p:cNvPicPr>
          <p:nvPr/>
        </p:nvPicPr>
        <p:blipFill>
          <a:blip r:embed="rId3"/>
          <a:srcRect/>
          <a:stretch>
            <a:fillRect/>
          </a:stretch>
        </p:blipFill>
        <p:spPr bwMode="auto">
          <a:xfrm>
            <a:off x="304800" y="762000"/>
            <a:ext cx="1600200" cy="13366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66800" y="2514600"/>
            <a:ext cx="7315200" cy="2971800"/>
          </a:xfrm>
          <a:prstGeom prst="rect">
            <a:avLst/>
          </a:prstGeom>
          <a:noFill/>
          <a:ln w="9525">
            <a:noFill/>
            <a:miter lim="800000"/>
            <a:headEnd/>
            <a:tailEnd/>
          </a:ln>
          <a:effectLst/>
        </p:spPr>
        <p:txBody>
          <a:bodyPr anchor="ctr"/>
          <a:lstStyle/>
          <a:p>
            <a:pPr>
              <a:buFontTx/>
              <a:buChar char="•"/>
            </a:pPr>
            <a:r>
              <a:rPr lang="en-US" dirty="0">
                <a:solidFill>
                  <a:srgbClr val="FFFFFF"/>
                </a:solidFill>
                <a:latin typeface="Tahoma" charset="0"/>
              </a:rPr>
              <a:t>Skillfully sorts and classifies rocks, insects</a:t>
            </a:r>
            <a:r>
              <a:rPr lang="en-US" dirty="0" smtClean="0">
                <a:solidFill>
                  <a:srgbClr val="FFFFFF"/>
                </a:solidFill>
                <a:latin typeface="Tahoma" charset="0"/>
              </a:rPr>
              <a:t>,</a:t>
            </a:r>
          </a:p>
          <a:p>
            <a:r>
              <a:rPr lang="en-US" dirty="0" smtClean="0">
                <a:solidFill>
                  <a:srgbClr val="FFFFFF"/>
                </a:solidFill>
                <a:latin typeface="Tahoma" charset="0"/>
              </a:rPr>
              <a:t>  shells</a:t>
            </a:r>
            <a:r>
              <a:rPr lang="en-US" dirty="0">
                <a:solidFill>
                  <a:srgbClr val="FFFFFF"/>
                </a:solidFill>
                <a:latin typeface="Tahoma" charset="0"/>
              </a:rPr>
              <a:t>, or dinosaurs.</a:t>
            </a:r>
            <a:r>
              <a:rPr lang="en-US" dirty="0">
                <a:solidFill>
                  <a:srgbClr val="FFFFFF"/>
                </a:solidFill>
              </a:rPr>
              <a:t> </a:t>
            </a:r>
          </a:p>
          <a:p>
            <a:pPr>
              <a:buFontTx/>
              <a:buChar char="•"/>
            </a:pPr>
            <a:r>
              <a:rPr lang="en-US" dirty="0">
                <a:solidFill>
                  <a:srgbClr val="FFFFFF"/>
                </a:solidFill>
                <a:latin typeface="Tahoma" charset="0"/>
              </a:rPr>
              <a:t>Skilled in observing, collecting, and categorizing </a:t>
            </a:r>
          </a:p>
          <a:p>
            <a:pPr>
              <a:buFontTx/>
              <a:buChar char="•"/>
            </a:pPr>
            <a:r>
              <a:rPr lang="en-US" dirty="0">
                <a:solidFill>
                  <a:srgbClr val="FFFFFF"/>
                </a:solidFill>
                <a:latin typeface="Tahoma" charset="0"/>
              </a:rPr>
              <a:t>Applied in the "human" environment as </a:t>
            </a:r>
            <a:r>
              <a:rPr lang="en-US" dirty="0" smtClean="0">
                <a:solidFill>
                  <a:srgbClr val="FFFFFF"/>
                </a:solidFill>
                <a:latin typeface="Tahoma" charset="0"/>
              </a:rPr>
              <a:t>witnessed</a:t>
            </a:r>
          </a:p>
          <a:p>
            <a:r>
              <a:rPr lang="en-US" dirty="0" smtClean="0">
                <a:solidFill>
                  <a:srgbClr val="FFFFFF"/>
                </a:solidFill>
                <a:latin typeface="Tahoma" charset="0"/>
              </a:rPr>
              <a:t> </a:t>
            </a:r>
            <a:r>
              <a:rPr lang="en-US" dirty="0">
                <a:solidFill>
                  <a:srgbClr val="FFFFFF"/>
                </a:solidFill>
                <a:latin typeface="Tahoma" charset="0"/>
              </a:rPr>
              <a:t>in a child sorting sports cards, </a:t>
            </a:r>
            <a:endParaRPr lang="en-US" dirty="0" smtClean="0">
              <a:solidFill>
                <a:srgbClr val="FFFFFF"/>
              </a:solidFill>
              <a:latin typeface="Tahoma" charset="0"/>
            </a:endParaRPr>
          </a:p>
          <a:p>
            <a:pPr>
              <a:buFontTx/>
              <a:buChar char="•"/>
            </a:pPr>
            <a:r>
              <a:rPr lang="en-US" dirty="0">
                <a:solidFill>
                  <a:srgbClr val="FFFFFF"/>
                </a:solidFill>
                <a:latin typeface="Tahoma" charset="0"/>
              </a:rPr>
              <a:t>E</a:t>
            </a:r>
            <a:r>
              <a:rPr lang="en-US" dirty="0" smtClean="0">
                <a:solidFill>
                  <a:srgbClr val="FFFFFF"/>
                </a:solidFill>
                <a:latin typeface="Tahoma" charset="0"/>
              </a:rPr>
              <a:t>xploring </a:t>
            </a:r>
            <a:r>
              <a:rPr lang="en-US" dirty="0">
                <a:solidFill>
                  <a:srgbClr val="FFFFFF"/>
                </a:solidFill>
                <a:latin typeface="Tahoma" charset="0"/>
              </a:rPr>
              <a:t>nature, making collections of objects</a:t>
            </a:r>
            <a:r>
              <a:rPr lang="en-US" dirty="0" smtClean="0">
                <a:solidFill>
                  <a:srgbClr val="FFFFFF"/>
                </a:solidFill>
                <a:latin typeface="Tahoma" charset="0"/>
              </a:rPr>
              <a:t>,</a:t>
            </a:r>
          </a:p>
          <a:p>
            <a:r>
              <a:rPr lang="en-US" dirty="0" smtClean="0">
                <a:solidFill>
                  <a:srgbClr val="FFFFFF"/>
                </a:solidFill>
                <a:latin typeface="Tahoma" charset="0"/>
              </a:rPr>
              <a:t> studying </a:t>
            </a:r>
            <a:r>
              <a:rPr lang="en-US" dirty="0">
                <a:solidFill>
                  <a:srgbClr val="FFFFFF"/>
                </a:solidFill>
                <a:latin typeface="Tahoma" charset="0"/>
              </a:rPr>
              <a:t>them, and grouping them.</a:t>
            </a:r>
            <a:r>
              <a:rPr lang="en-US" dirty="0"/>
              <a:t>  </a:t>
            </a:r>
            <a:endParaRPr lang="en-US" dirty="0">
              <a:solidFill>
                <a:schemeClr val="bg1"/>
              </a:solidFill>
              <a:latin typeface="Tahoma" charset="0"/>
            </a:endParaRPr>
          </a:p>
        </p:txBody>
      </p:sp>
      <p:sp>
        <p:nvSpPr>
          <p:cNvPr id="48134" name="Rectangle 6"/>
          <p:cNvSpPr>
            <a:spLocks noGrp="1" noChangeArrowheads="1"/>
          </p:cNvSpPr>
          <p:nvPr>
            <p:ph type="title" idx="4294967295"/>
          </p:nvPr>
        </p:nvSpPr>
        <p:spPr>
          <a:xfrm>
            <a:off x="0" y="533400"/>
            <a:ext cx="9144000" cy="1143000"/>
          </a:xfrm>
        </p:spPr>
        <p:txBody>
          <a:bodyPr>
            <a:normAutofit/>
          </a:bodyPr>
          <a:lstStyle/>
          <a:p>
            <a:r>
              <a:rPr lang="en-US" dirty="0">
                <a:solidFill>
                  <a:srgbClr val="FFFFFF"/>
                </a:solidFill>
                <a:latin typeface="Showcard Gothic" pitchFamily="82" charset="0"/>
              </a:rPr>
              <a:t>Naturalist</a:t>
            </a:r>
            <a:r>
              <a:rPr lang="en-US" dirty="0" smtClean="0">
                <a:solidFill>
                  <a:srgbClr val="FFFFFF"/>
                </a:solidFill>
                <a:latin typeface="Showcard Gothic" pitchFamily="82" charset="0"/>
              </a:rPr>
              <a:t> Intelligence Traits</a:t>
            </a:r>
            <a:endParaRPr lang="en-US" dirty="0">
              <a:solidFill>
                <a:srgbClr val="FFFFFF"/>
              </a:solidFill>
              <a:latin typeface="Showcard Gothic" pitchFamily="82" charset="0"/>
            </a:endParaRPr>
          </a:p>
        </p:txBody>
      </p:sp>
      <p:sp>
        <p:nvSpPr>
          <p:cNvPr id="48137" name="Text Box 9">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48145" name="Picture 17" descr="MCj02318640000[1]"/>
          <p:cNvPicPr>
            <a:picLocks noChangeAspect="1" noChangeArrowheads="1"/>
          </p:cNvPicPr>
          <p:nvPr/>
        </p:nvPicPr>
        <p:blipFill>
          <a:blip r:embed="rId3"/>
          <a:srcRect/>
          <a:stretch>
            <a:fillRect/>
          </a:stretch>
        </p:blipFill>
        <p:spPr bwMode="auto">
          <a:xfrm>
            <a:off x="304800" y="1371600"/>
            <a:ext cx="1600200" cy="13366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8" name="Rectangle 6"/>
          <p:cNvSpPr>
            <a:spLocks noGrp="1" noChangeArrowheads="1"/>
          </p:cNvSpPr>
          <p:nvPr>
            <p:ph type="title" idx="4294967295"/>
          </p:nvPr>
        </p:nvSpPr>
        <p:spPr>
          <a:xfrm>
            <a:off x="0" y="533400"/>
            <a:ext cx="9144000" cy="1143000"/>
          </a:xfrm>
        </p:spPr>
        <p:txBody>
          <a:bodyPr/>
          <a:lstStyle/>
          <a:p>
            <a:r>
              <a:rPr lang="en-US" dirty="0">
                <a:solidFill>
                  <a:srgbClr val="FFFFFF"/>
                </a:solidFill>
                <a:latin typeface="Showcard Gothic" pitchFamily="82" charset="0"/>
              </a:rPr>
              <a:t>Naturalist Activities</a:t>
            </a:r>
          </a:p>
        </p:txBody>
      </p:sp>
      <p:sp>
        <p:nvSpPr>
          <p:cNvPr id="49161" name="Rectangle 9"/>
          <p:cNvSpPr>
            <a:spLocks noChangeArrowheads="1"/>
          </p:cNvSpPr>
          <p:nvPr/>
        </p:nvSpPr>
        <p:spPr bwMode="auto">
          <a:xfrm>
            <a:off x="1219200" y="2514600"/>
            <a:ext cx="7010400" cy="2677656"/>
          </a:xfrm>
          <a:prstGeom prst="rect">
            <a:avLst/>
          </a:prstGeom>
          <a:noFill/>
          <a:ln w="9525">
            <a:noFill/>
            <a:miter lim="800000"/>
            <a:headEnd/>
            <a:tailEnd/>
          </a:ln>
          <a:effectLst/>
        </p:spPr>
        <p:txBody>
          <a:bodyPr wrap="square" anchor="ctr">
            <a:spAutoFit/>
          </a:bodyPr>
          <a:lstStyle/>
          <a:p>
            <a:r>
              <a:rPr lang="en-US" dirty="0" smtClean="0">
                <a:solidFill>
                  <a:srgbClr val="FFFFFF"/>
                </a:solidFill>
                <a:latin typeface="Tahoma" charset="0"/>
              </a:rPr>
              <a:t>Naturalists understand the environment;</a:t>
            </a:r>
          </a:p>
          <a:p>
            <a:r>
              <a:rPr lang="en-US" dirty="0" smtClean="0">
                <a:solidFill>
                  <a:srgbClr val="FFFFFF"/>
                </a:solidFill>
                <a:latin typeface="Tahoma" charset="0"/>
              </a:rPr>
              <a:t> </a:t>
            </a:r>
            <a:r>
              <a:rPr lang="en-US" dirty="0">
                <a:solidFill>
                  <a:srgbClr val="FFFFFF"/>
                </a:solidFill>
                <a:latin typeface="Tahoma" charset="0"/>
              </a:rPr>
              <a:t>they learn well through outdoor activities,</a:t>
            </a:r>
            <a:r>
              <a:rPr lang="en-US" dirty="0" smtClean="0">
                <a:solidFill>
                  <a:srgbClr val="FFFFFF"/>
                </a:solidFill>
                <a:latin typeface="Tahoma" charset="0"/>
              </a:rPr>
              <a:t> </a:t>
            </a:r>
          </a:p>
          <a:p>
            <a:r>
              <a:rPr lang="en-US" dirty="0" smtClean="0">
                <a:solidFill>
                  <a:srgbClr val="FFFFFF"/>
                </a:solidFill>
                <a:latin typeface="Tahoma" charset="0"/>
              </a:rPr>
              <a:t>including </a:t>
            </a:r>
            <a:r>
              <a:rPr lang="en-US" dirty="0">
                <a:solidFill>
                  <a:srgbClr val="FFFFFF"/>
                </a:solidFill>
                <a:latin typeface="Tahoma" charset="0"/>
              </a:rPr>
              <a:t>those that involve interacting with</a:t>
            </a:r>
            <a:r>
              <a:rPr lang="en-US" dirty="0" smtClean="0">
                <a:solidFill>
                  <a:srgbClr val="FFFFFF"/>
                </a:solidFill>
                <a:latin typeface="Tahoma" charset="0"/>
              </a:rPr>
              <a:t> </a:t>
            </a:r>
          </a:p>
          <a:p>
            <a:r>
              <a:rPr lang="en-US" dirty="0" smtClean="0">
                <a:solidFill>
                  <a:srgbClr val="FFFFFF"/>
                </a:solidFill>
                <a:latin typeface="Tahoma" charset="0"/>
              </a:rPr>
              <a:t>natural </a:t>
            </a:r>
            <a:r>
              <a:rPr lang="en-US" dirty="0">
                <a:solidFill>
                  <a:srgbClr val="FFFFFF"/>
                </a:solidFill>
                <a:latin typeface="Tahoma" charset="0"/>
              </a:rPr>
              <a:t>and environmental materials and </a:t>
            </a:r>
            <a:r>
              <a:rPr lang="en-US" dirty="0" smtClean="0">
                <a:solidFill>
                  <a:srgbClr val="FFFFFF"/>
                </a:solidFill>
                <a:latin typeface="Tahoma" charset="0"/>
              </a:rPr>
              <a:t>concepts.</a:t>
            </a:r>
          </a:p>
          <a:p>
            <a:r>
              <a:rPr lang="en-US" dirty="0" smtClean="0">
                <a:solidFill>
                  <a:srgbClr val="FFFFFF"/>
                </a:solidFill>
                <a:latin typeface="Tahoma" charset="0"/>
              </a:rPr>
              <a:t>Naturalists </a:t>
            </a:r>
            <a:r>
              <a:rPr lang="en-US" dirty="0">
                <a:solidFill>
                  <a:srgbClr val="FFFFFF"/>
                </a:solidFill>
                <a:latin typeface="Tahoma" charset="0"/>
              </a:rPr>
              <a:t>like maps, descriptive activities, and organizing data.</a:t>
            </a:r>
          </a:p>
          <a:p>
            <a:endParaRPr lang="en-US" dirty="0">
              <a:solidFill>
                <a:schemeClr val="bg1"/>
              </a:solidFill>
              <a:latin typeface="Tahoma" charset="0"/>
            </a:endParaRPr>
          </a:p>
        </p:txBody>
      </p:sp>
      <p:sp>
        <p:nvSpPr>
          <p:cNvPr id="49168" name="Text Box 16">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49171" name="Picture 19" descr="MCj02318640000[1]"/>
          <p:cNvPicPr>
            <a:picLocks noChangeAspect="1" noChangeArrowheads="1"/>
          </p:cNvPicPr>
          <p:nvPr/>
        </p:nvPicPr>
        <p:blipFill>
          <a:blip r:embed="rId3"/>
          <a:srcRect/>
          <a:stretch>
            <a:fillRect/>
          </a:stretch>
        </p:blipFill>
        <p:spPr bwMode="auto">
          <a:xfrm>
            <a:off x="762000" y="990600"/>
            <a:ext cx="1600200" cy="13366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7" name="Rectangle 5"/>
          <p:cNvSpPr>
            <a:spLocks noGrp="1" noChangeArrowheads="1"/>
          </p:cNvSpPr>
          <p:nvPr>
            <p:ph type="title" idx="4294967295"/>
          </p:nvPr>
        </p:nvSpPr>
        <p:spPr>
          <a:xfrm>
            <a:off x="990600" y="990600"/>
            <a:ext cx="7772400" cy="1143000"/>
          </a:xfrm>
        </p:spPr>
        <p:txBody>
          <a:bodyPr/>
          <a:lstStyle/>
          <a:p>
            <a:r>
              <a:rPr lang="en-US" dirty="0">
                <a:solidFill>
                  <a:srgbClr val="FFFFFF"/>
                </a:solidFill>
                <a:latin typeface="Showcard Gothic" pitchFamily="82" charset="0"/>
              </a:rPr>
              <a:t>Naturalist Careers</a:t>
            </a:r>
          </a:p>
        </p:txBody>
      </p:sp>
      <p:sp>
        <p:nvSpPr>
          <p:cNvPr id="64518" name="Rectangle 6"/>
          <p:cNvSpPr>
            <a:spLocks noChangeArrowheads="1"/>
          </p:cNvSpPr>
          <p:nvPr/>
        </p:nvSpPr>
        <p:spPr bwMode="auto">
          <a:xfrm>
            <a:off x="1295400" y="2819400"/>
            <a:ext cx="7086600" cy="2677656"/>
          </a:xfrm>
          <a:prstGeom prst="rect">
            <a:avLst/>
          </a:prstGeom>
          <a:noFill/>
          <a:ln w="9525">
            <a:noFill/>
            <a:miter lim="800000"/>
            <a:headEnd/>
            <a:tailEnd/>
          </a:ln>
          <a:effectLst/>
        </p:spPr>
        <p:txBody>
          <a:bodyPr anchor="ctr">
            <a:spAutoFit/>
          </a:bodyPr>
          <a:lstStyle/>
          <a:p>
            <a:r>
              <a:rPr lang="en-US" dirty="0">
                <a:solidFill>
                  <a:srgbClr val="FFFFFF"/>
                </a:solidFill>
                <a:latin typeface="Tahoma" charset="0"/>
              </a:rPr>
              <a:t>Forest rangers, nature guides, animal trainers, zoo keepers, landscape designers, gardeners, scientists investigating the biological and physical worlds, bird watchers, veterinarians, farmers, people involved in scouting and camping, botanists, horticulturists, florists, meteorologists, conservations </a:t>
            </a:r>
          </a:p>
        </p:txBody>
      </p:sp>
      <p:sp>
        <p:nvSpPr>
          <p:cNvPr id="64525" name="Text Box 13">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4527" name="Picture 15" descr="MCj02318640000[1]"/>
          <p:cNvPicPr>
            <a:picLocks noChangeAspect="1" noChangeArrowheads="1"/>
          </p:cNvPicPr>
          <p:nvPr/>
        </p:nvPicPr>
        <p:blipFill>
          <a:blip r:embed="rId3"/>
          <a:srcRect/>
          <a:stretch>
            <a:fillRect/>
          </a:stretch>
        </p:blipFill>
        <p:spPr bwMode="auto">
          <a:xfrm>
            <a:off x="914400" y="1143000"/>
            <a:ext cx="1600200" cy="13366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5" name="Rectangle 5"/>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Nature</a:t>
            </a:r>
            <a:r>
              <a:rPr lang="en-US" dirty="0" smtClean="0">
                <a:solidFill>
                  <a:srgbClr val="FFFFFF"/>
                </a:solidFill>
                <a:latin typeface="Showcard Gothic" pitchFamily="82" charset="0"/>
              </a:rPr>
              <a:t> Smart </a:t>
            </a:r>
            <a:r>
              <a:rPr lang="en-US" dirty="0">
                <a:solidFill>
                  <a:srgbClr val="FFFFFF"/>
                </a:solidFill>
                <a:latin typeface="Showcard Gothic" pitchFamily="82" charset="0"/>
              </a:rPr>
              <a:t>P</a:t>
            </a:r>
            <a:r>
              <a:rPr lang="en-US" dirty="0" smtClean="0">
                <a:solidFill>
                  <a:srgbClr val="FFFFFF"/>
                </a:solidFill>
                <a:latin typeface="Showcard Gothic" pitchFamily="82" charset="0"/>
              </a:rPr>
              <a:t>eople</a:t>
            </a:r>
            <a:endParaRPr lang="en-US" dirty="0">
              <a:solidFill>
                <a:srgbClr val="FFFFFF"/>
              </a:solidFill>
              <a:latin typeface="Showcard Gothic" pitchFamily="82" charset="0"/>
            </a:endParaRPr>
          </a:p>
        </p:txBody>
      </p:sp>
      <p:sp>
        <p:nvSpPr>
          <p:cNvPr id="66566" name="Rectangle 6"/>
          <p:cNvSpPr>
            <a:spLocks noChangeArrowheads="1"/>
          </p:cNvSpPr>
          <p:nvPr/>
        </p:nvSpPr>
        <p:spPr bwMode="auto">
          <a:xfrm>
            <a:off x="2819400" y="1524000"/>
            <a:ext cx="3505200" cy="4154983"/>
          </a:xfrm>
          <a:prstGeom prst="rect">
            <a:avLst/>
          </a:prstGeom>
          <a:noFill/>
          <a:ln w="9525">
            <a:noFill/>
            <a:miter lim="800000"/>
            <a:headEnd/>
            <a:tailEnd/>
          </a:ln>
          <a:effectLst/>
        </p:spPr>
        <p:txBody>
          <a:bodyPr wrap="square" anchor="ctr">
            <a:spAutoFit/>
          </a:bodyPr>
          <a:lstStyle/>
          <a:p>
            <a:pPr algn="ctr"/>
            <a:r>
              <a:rPr lang="en-US" dirty="0">
                <a:solidFill>
                  <a:srgbClr val="FFFFFF"/>
                </a:solidFill>
                <a:latin typeface="Tahoma" charset="0"/>
              </a:rPr>
              <a:t>Galileo</a:t>
            </a:r>
            <a:br>
              <a:rPr lang="en-US" dirty="0">
                <a:solidFill>
                  <a:srgbClr val="FFFFFF"/>
                </a:solidFill>
                <a:latin typeface="Tahoma" charset="0"/>
              </a:rPr>
            </a:br>
            <a:r>
              <a:rPr lang="en-US" dirty="0">
                <a:solidFill>
                  <a:srgbClr val="FFFFFF"/>
                </a:solidFill>
                <a:latin typeface="Tahoma" charset="0"/>
              </a:rPr>
              <a:t>Rachael Carson</a:t>
            </a:r>
            <a:br>
              <a:rPr lang="en-US" dirty="0">
                <a:solidFill>
                  <a:srgbClr val="FFFFFF"/>
                </a:solidFill>
                <a:latin typeface="Tahoma" charset="0"/>
              </a:rPr>
            </a:br>
            <a:r>
              <a:rPr lang="en-US" dirty="0">
                <a:solidFill>
                  <a:srgbClr val="FFFFFF"/>
                </a:solidFill>
                <a:latin typeface="Tahoma" charset="0"/>
              </a:rPr>
              <a:t>John Audubon</a:t>
            </a:r>
            <a:br>
              <a:rPr lang="en-US" dirty="0">
                <a:solidFill>
                  <a:srgbClr val="FFFFFF"/>
                </a:solidFill>
                <a:latin typeface="Tahoma" charset="0"/>
              </a:rPr>
            </a:br>
            <a:r>
              <a:rPr lang="en-US" dirty="0">
                <a:solidFill>
                  <a:srgbClr val="FFFFFF"/>
                </a:solidFill>
                <a:latin typeface="Tahoma" charset="0"/>
              </a:rPr>
              <a:t>Lewis &amp; Clark</a:t>
            </a:r>
            <a:br>
              <a:rPr lang="en-US" dirty="0">
                <a:solidFill>
                  <a:srgbClr val="FFFFFF"/>
                </a:solidFill>
                <a:latin typeface="Tahoma" charset="0"/>
              </a:rPr>
            </a:br>
            <a:r>
              <a:rPr lang="en-US" dirty="0">
                <a:solidFill>
                  <a:srgbClr val="FFFFFF"/>
                </a:solidFill>
                <a:latin typeface="Tahoma" charset="0"/>
              </a:rPr>
              <a:t>Jane Goodall</a:t>
            </a:r>
            <a:br>
              <a:rPr lang="en-US" dirty="0">
                <a:solidFill>
                  <a:srgbClr val="FFFFFF"/>
                </a:solidFill>
                <a:latin typeface="Tahoma" charset="0"/>
              </a:rPr>
            </a:br>
            <a:r>
              <a:rPr lang="en-US" dirty="0">
                <a:solidFill>
                  <a:srgbClr val="FFFFFF"/>
                </a:solidFill>
                <a:latin typeface="Tahoma" charset="0"/>
              </a:rPr>
              <a:t>Jacques </a:t>
            </a:r>
            <a:r>
              <a:rPr lang="en-US" dirty="0" err="1">
                <a:solidFill>
                  <a:srgbClr val="FFFFFF"/>
                </a:solidFill>
                <a:latin typeface="Tahoma" charset="0"/>
              </a:rPr>
              <a:t>Costeau</a:t>
            </a:r>
            <a:r>
              <a:rPr lang="en-US" dirty="0">
                <a:solidFill>
                  <a:srgbClr val="FFFFFF"/>
                </a:solidFill>
                <a:latin typeface="Tahoma" charset="0"/>
              </a:rPr>
              <a:t/>
            </a:r>
            <a:br>
              <a:rPr lang="en-US" dirty="0">
                <a:solidFill>
                  <a:srgbClr val="FFFFFF"/>
                </a:solidFill>
                <a:latin typeface="Tahoma" charset="0"/>
              </a:rPr>
            </a:br>
            <a:r>
              <a:rPr lang="en-US" dirty="0">
                <a:solidFill>
                  <a:srgbClr val="FFFFFF"/>
                </a:solidFill>
                <a:latin typeface="Tahoma" charset="0"/>
              </a:rPr>
              <a:t>Diana </a:t>
            </a:r>
            <a:r>
              <a:rPr lang="en-US" dirty="0" err="1">
                <a:solidFill>
                  <a:srgbClr val="FFFFFF"/>
                </a:solidFill>
                <a:latin typeface="Tahoma" charset="0"/>
              </a:rPr>
              <a:t>Fossey</a:t>
            </a:r>
            <a:r>
              <a:rPr lang="en-US" dirty="0">
                <a:solidFill>
                  <a:srgbClr val="FFFFFF"/>
                </a:solidFill>
                <a:latin typeface="Tahoma" charset="0"/>
              </a:rPr>
              <a:t/>
            </a:r>
            <a:br>
              <a:rPr lang="en-US" dirty="0">
                <a:solidFill>
                  <a:srgbClr val="FFFFFF"/>
                </a:solidFill>
                <a:latin typeface="Tahoma" charset="0"/>
              </a:rPr>
            </a:br>
            <a:r>
              <a:rPr lang="en-US" dirty="0">
                <a:solidFill>
                  <a:srgbClr val="FFFFFF"/>
                </a:solidFill>
                <a:latin typeface="Tahoma" charset="0"/>
              </a:rPr>
              <a:t>John Muir</a:t>
            </a:r>
            <a:br>
              <a:rPr lang="en-US" dirty="0">
                <a:solidFill>
                  <a:srgbClr val="FFFFFF"/>
                </a:solidFill>
                <a:latin typeface="Tahoma" charset="0"/>
              </a:rPr>
            </a:br>
            <a:r>
              <a:rPr lang="en-US" dirty="0">
                <a:solidFill>
                  <a:srgbClr val="FFFFFF"/>
                </a:solidFill>
                <a:latin typeface="Tahoma" charset="0"/>
              </a:rPr>
              <a:t>Sacajawea</a:t>
            </a:r>
            <a:r>
              <a:rPr lang="en-US" dirty="0" smtClean="0">
                <a:solidFill>
                  <a:srgbClr val="FFFFFF"/>
                </a:solidFill>
                <a:latin typeface="Tahoma" charset="0"/>
              </a:rPr>
              <a:t> </a:t>
            </a:r>
          </a:p>
          <a:p>
            <a:pPr algn="ctr"/>
            <a:r>
              <a:rPr lang="en-US" i="1" dirty="0" smtClean="0">
                <a:solidFill>
                  <a:srgbClr val="FFFFFF"/>
                </a:solidFill>
                <a:latin typeface="Tahoma" charset="0"/>
              </a:rPr>
              <a:t>brainstorm some more…</a:t>
            </a:r>
            <a:endParaRPr lang="en-US" i="1" dirty="0" smtClean="0">
              <a:solidFill>
                <a:srgbClr val="FFFFFF"/>
              </a:solidFill>
            </a:endParaRPr>
          </a:p>
          <a:p>
            <a:pPr algn="ctr"/>
            <a:endParaRPr lang="en-US" dirty="0">
              <a:solidFill>
                <a:srgbClr val="FFFFFF"/>
              </a:solidFill>
              <a:latin typeface="Tahoma" charset="0"/>
            </a:endParaRPr>
          </a:p>
        </p:txBody>
      </p:sp>
      <p:sp>
        <p:nvSpPr>
          <p:cNvPr id="66573" name="Text Box 13">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6574" name="Picture 14" descr="MCj02318640000[1]"/>
          <p:cNvPicPr>
            <a:picLocks noChangeAspect="1" noChangeArrowheads="1"/>
          </p:cNvPicPr>
          <p:nvPr/>
        </p:nvPicPr>
        <p:blipFill>
          <a:blip r:embed="rId3"/>
          <a:srcRect/>
          <a:stretch>
            <a:fillRect/>
          </a:stretch>
        </p:blipFill>
        <p:spPr bwMode="auto">
          <a:xfrm>
            <a:off x="1295400" y="1447800"/>
            <a:ext cx="1600200" cy="13366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2895600" y="1828800"/>
            <a:ext cx="4876800" cy="3048000"/>
          </a:xfrm>
          <a:prstGeom prst="rect">
            <a:avLst/>
          </a:prstGeom>
          <a:noFill/>
          <a:ln w="9525">
            <a:noFill/>
            <a:miter lim="800000"/>
            <a:headEnd/>
            <a:tailEnd/>
          </a:ln>
          <a:effectLst/>
        </p:spPr>
        <p:txBody>
          <a:bodyPr anchor="ctr"/>
          <a:lstStyle/>
          <a:p>
            <a:pPr>
              <a:buFontTx/>
              <a:buChar char="•"/>
            </a:pPr>
            <a:r>
              <a:rPr lang="en-US" sz="2800" dirty="0">
                <a:solidFill>
                  <a:srgbClr val="FFFFFF"/>
                </a:solidFill>
                <a:latin typeface="Tahoma" charset="0"/>
              </a:rPr>
              <a:t>Thrives on social interaction</a:t>
            </a:r>
          </a:p>
          <a:p>
            <a:pPr>
              <a:buFontTx/>
              <a:buChar char="•"/>
            </a:pPr>
            <a:r>
              <a:rPr lang="en-US" sz="2800" dirty="0">
                <a:solidFill>
                  <a:srgbClr val="FFFFFF"/>
                </a:solidFill>
                <a:latin typeface="Tahoma" charset="0"/>
              </a:rPr>
              <a:t>Sensitive to others’ feelings</a:t>
            </a:r>
          </a:p>
          <a:p>
            <a:pPr>
              <a:buFontTx/>
              <a:buChar char="•"/>
            </a:pPr>
            <a:r>
              <a:rPr lang="en-US" sz="2800" dirty="0">
                <a:solidFill>
                  <a:srgbClr val="FFFFFF"/>
                </a:solidFill>
                <a:latin typeface="Tahoma" charset="0"/>
              </a:rPr>
              <a:t>Can detect moods</a:t>
            </a:r>
          </a:p>
          <a:p>
            <a:pPr>
              <a:buFontTx/>
              <a:buChar char="•"/>
            </a:pPr>
            <a:r>
              <a:rPr lang="en-US" sz="2800" dirty="0">
                <a:solidFill>
                  <a:srgbClr val="FFFFFF"/>
                </a:solidFill>
                <a:latin typeface="Tahoma" charset="0"/>
              </a:rPr>
              <a:t>Know others’ intentions</a:t>
            </a:r>
          </a:p>
          <a:p>
            <a:pPr>
              <a:buFontTx/>
              <a:buChar char="•"/>
            </a:pPr>
            <a:r>
              <a:rPr lang="en-US" sz="2800" dirty="0">
                <a:solidFill>
                  <a:srgbClr val="FFFFFF"/>
                </a:solidFill>
                <a:latin typeface="Tahoma" charset="0"/>
              </a:rPr>
              <a:t>Social cues</a:t>
            </a:r>
          </a:p>
        </p:txBody>
      </p:sp>
      <p:sp>
        <p:nvSpPr>
          <p:cNvPr id="50182" name="Rectangle 6"/>
          <p:cNvSpPr>
            <a:spLocks noGrp="1" noChangeArrowheads="1"/>
          </p:cNvSpPr>
          <p:nvPr>
            <p:ph type="title" idx="4294967295"/>
          </p:nvPr>
        </p:nvSpPr>
        <p:spPr>
          <a:xfrm>
            <a:off x="0" y="304800"/>
            <a:ext cx="9144000" cy="1143000"/>
          </a:xfrm>
        </p:spPr>
        <p:txBody>
          <a:bodyPr>
            <a:normAutofit/>
          </a:bodyPr>
          <a:lstStyle/>
          <a:p>
            <a:r>
              <a:rPr lang="en-US" dirty="0">
                <a:solidFill>
                  <a:srgbClr val="FFFFFF"/>
                </a:solidFill>
                <a:latin typeface="Showcard Gothic" pitchFamily="82" charset="0"/>
              </a:rPr>
              <a:t>Interpersonal</a:t>
            </a:r>
            <a:r>
              <a:rPr lang="en-US" dirty="0" smtClean="0">
                <a:solidFill>
                  <a:srgbClr val="FFFFFF"/>
                </a:solidFill>
                <a:latin typeface="Showcard Gothic" pitchFamily="82" charset="0"/>
              </a:rPr>
              <a:t> Intelligence Defined</a:t>
            </a:r>
            <a:endParaRPr lang="en-US" dirty="0">
              <a:solidFill>
                <a:srgbClr val="FFFFFF"/>
              </a:solidFill>
              <a:latin typeface="Showcard Gothic" pitchFamily="82" charset="0"/>
            </a:endParaRPr>
          </a:p>
        </p:txBody>
      </p:sp>
      <p:sp>
        <p:nvSpPr>
          <p:cNvPr id="50185" name="Rectangle 9"/>
          <p:cNvSpPr>
            <a:spLocks noChangeArrowheads="1"/>
          </p:cNvSpPr>
          <p:nvPr/>
        </p:nvSpPr>
        <p:spPr bwMode="auto">
          <a:xfrm>
            <a:off x="2133600" y="1219200"/>
            <a:ext cx="4170433" cy="461665"/>
          </a:xfrm>
          <a:prstGeom prst="rect">
            <a:avLst/>
          </a:prstGeom>
          <a:noFill/>
          <a:ln w="9525">
            <a:noFill/>
            <a:miter lim="800000"/>
            <a:headEnd/>
            <a:tailEnd/>
          </a:ln>
          <a:effectLst/>
        </p:spPr>
        <p:txBody>
          <a:bodyPr wrap="none" anchor="ctr">
            <a:spAutoFit/>
          </a:bodyPr>
          <a:lstStyle/>
          <a:p>
            <a:r>
              <a:rPr lang="en-US" dirty="0">
                <a:solidFill>
                  <a:srgbClr val="FFFFFF"/>
                </a:solidFill>
                <a:latin typeface="Showcard Gothic" pitchFamily="82" charset="0"/>
              </a:rPr>
              <a:t>(as in a salesman or teacher) </a:t>
            </a:r>
          </a:p>
        </p:txBody>
      </p:sp>
      <p:sp>
        <p:nvSpPr>
          <p:cNvPr id="50186"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0188" name="Picture 12" descr="MCj02318070000[1]"/>
          <p:cNvPicPr>
            <a:picLocks noChangeAspect="1" noChangeArrowheads="1"/>
          </p:cNvPicPr>
          <p:nvPr/>
        </p:nvPicPr>
        <p:blipFill>
          <a:blip r:embed="rId3"/>
          <a:srcRect/>
          <a:stretch>
            <a:fillRect/>
          </a:stretch>
        </p:blipFill>
        <p:spPr bwMode="auto">
          <a:xfrm>
            <a:off x="228600" y="1447800"/>
            <a:ext cx="2511425" cy="24526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971800" y="1905000"/>
            <a:ext cx="5029200" cy="3048000"/>
          </a:xfrm>
          <a:prstGeom prst="rect">
            <a:avLst/>
          </a:prstGeom>
          <a:noFill/>
          <a:ln w="9525">
            <a:noFill/>
            <a:miter lim="800000"/>
            <a:headEnd/>
            <a:tailEnd/>
          </a:ln>
          <a:effectLst/>
        </p:spPr>
        <p:txBody>
          <a:bodyPr anchor="ctr"/>
          <a:lstStyle/>
          <a:p>
            <a:pPr>
              <a:buFontTx/>
              <a:buChar char="•"/>
            </a:pPr>
            <a:r>
              <a:rPr lang="en-US" sz="3200" dirty="0">
                <a:solidFill>
                  <a:srgbClr val="FFFFFF"/>
                </a:solidFill>
                <a:latin typeface="Tahoma" charset="0"/>
              </a:rPr>
              <a:t>Team player</a:t>
            </a:r>
          </a:p>
          <a:p>
            <a:pPr>
              <a:buFontTx/>
              <a:buChar char="•"/>
            </a:pPr>
            <a:r>
              <a:rPr lang="en-US" sz="3200" dirty="0">
                <a:solidFill>
                  <a:srgbClr val="FFFFFF"/>
                </a:solidFill>
                <a:latin typeface="Tahoma" charset="0"/>
              </a:rPr>
              <a:t>Sharing quality</a:t>
            </a:r>
          </a:p>
          <a:p>
            <a:pPr>
              <a:buFontTx/>
              <a:buChar char="•"/>
            </a:pPr>
            <a:r>
              <a:rPr lang="en-US" sz="3200" dirty="0">
                <a:solidFill>
                  <a:srgbClr val="FFFFFF"/>
                </a:solidFill>
                <a:latin typeface="Tahoma" charset="0"/>
              </a:rPr>
              <a:t>Talks a lot</a:t>
            </a:r>
          </a:p>
          <a:p>
            <a:pPr>
              <a:buFontTx/>
              <a:buChar char="•"/>
            </a:pPr>
            <a:r>
              <a:rPr lang="en-US" sz="3200" dirty="0">
                <a:solidFill>
                  <a:srgbClr val="FFFFFF"/>
                </a:solidFill>
                <a:latin typeface="Tahoma" charset="0"/>
              </a:rPr>
              <a:t>Many friends</a:t>
            </a:r>
          </a:p>
          <a:p>
            <a:pPr>
              <a:buFontTx/>
              <a:buChar char="•"/>
            </a:pPr>
            <a:r>
              <a:rPr lang="en-US" sz="3200" dirty="0">
                <a:solidFill>
                  <a:srgbClr val="FFFFFF"/>
                </a:solidFill>
                <a:latin typeface="Tahoma" charset="0"/>
              </a:rPr>
              <a:t>Comfortable in a crowd</a:t>
            </a:r>
          </a:p>
          <a:p>
            <a:pPr>
              <a:buFontTx/>
              <a:buChar char="•"/>
            </a:pPr>
            <a:r>
              <a:rPr lang="en-US" sz="3200" dirty="0">
                <a:solidFill>
                  <a:srgbClr val="FFFFFF"/>
                </a:solidFill>
                <a:latin typeface="Tahoma" charset="0"/>
              </a:rPr>
              <a:t>Enjoys multi player games</a:t>
            </a:r>
          </a:p>
          <a:p>
            <a:pPr>
              <a:buFontTx/>
              <a:buChar char="•"/>
            </a:pPr>
            <a:r>
              <a:rPr lang="en-US" sz="3200" dirty="0">
                <a:solidFill>
                  <a:srgbClr val="FFFFFF"/>
                </a:solidFill>
                <a:latin typeface="Tahoma" charset="0"/>
              </a:rPr>
              <a:t>Leadership</a:t>
            </a:r>
          </a:p>
        </p:txBody>
      </p:sp>
      <p:sp>
        <p:nvSpPr>
          <p:cNvPr id="51206" name="Rectangle 6"/>
          <p:cNvSpPr>
            <a:spLocks noGrp="1" noChangeArrowheads="1"/>
          </p:cNvSpPr>
          <p:nvPr>
            <p:ph type="title" idx="4294967295"/>
          </p:nvPr>
        </p:nvSpPr>
        <p:spPr>
          <a:xfrm>
            <a:off x="0" y="304800"/>
            <a:ext cx="9144000" cy="1143000"/>
          </a:xfrm>
        </p:spPr>
        <p:txBody>
          <a:bodyPr>
            <a:normAutofit/>
          </a:bodyPr>
          <a:lstStyle/>
          <a:p>
            <a:r>
              <a:rPr lang="en-US" dirty="0">
                <a:solidFill>
                  <a:srgbClr val="FFFFFF"/>
                </a:solidFill>
                <a:latin typeface="Showcard Gothic" pitchFamily="82" charset="0"/>
              </a:rPr>
              <a:t>Interpersonal</a:t>
            </a:r>
            <a:r>
              <a:rPr lang="en-US" dirty="0" smtClean="0">
                <a:solidFill>
                  <a:srgbClr val="FFFFFF"/>
                </a:solidFill>
                <a:latin typeface="Showcard Gothic" pitchFamily="82" charset="0"/>
              </a:rPr>
              <a:t> Intelligence Traits</a:t>
            </a:r>
            <a:endParaRPr lang="en-US" dirty="0">
              <a:solidFill>
                <a:srgbClr val="FFFFFF"/>
              </a:solidFill>
              <a:latin typeface="Showcard Gothic" pitchFamily="82" charset="0"/>
            </a:endParaRPr>
          </a:p>
        </p:txBody>
      </p:sp>
      <p:sp>
        <p:nvSpPr>
          <p:cNvPr id="51209" name="Text Box 9">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1211" name="Picture 11" descr="MCj02318070000[1]"/>
          <p:cNvPicPr>
            <a:picLocks noChangeAspect="1" noChangeArrowheads="1"/>
          </p:cNvPicPr>
          <p:nvPr/>
        </p:nvPicPr>
        <p:blipFill>
          <a:blip r:embed="rId3"/>
          <a:srcRect/>
          <a:stretch>
            <a:fillRect/>
          </a:stretch>
        </p:blipFill>
        <p:spPr bwMode="auto">
          <a:xfrm>
            <a:off x="381000" y="1447800"/>
            <a:ext cx="2511425" cy="24526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352800" y="1905000"/>
            <a:ext cx="4800600" cy="3200400"/>
          </a:xfrm>
          <a:prstGeom prst="rect">
            <a:avLst/>
          </a:prstGeom>
          <a:noFill/>
          <a:ln w="9525">
            <a:noFill/>
            <a:miter lim="800000"/>
            <a:headEnd/>
            <a:tailEnd/>
          </a:ln>
          <a:effectLst/>
        </p:spPr>
        <p:txBody>
          <a:bodyPr anchor="ctr"/>
          <a:lstStyle/>
          <a:p>
            <a:pPr>
              <a:buFontTx/>
              <a:buChar char="•"/>
            </a:pPr>
            <a:r>
              <a:rPr lang="en-US" sz="3200" dirty="0">
                <a:solidFill>
                  <a:srgbClr val="FFFFFF"/>
                </a:solidFill>
                <a:latin typeface="Tahoma" charset="0"/>
              </a:rPr>
              <a:t>Board games</a:t>
            </a:r>
          </a:p>
          <a:p>
            <a:pPr>
              <a:buFontTx/>
              <a:buChar char="•"/>
            </a:pPr>
            <a:r>
              <a:rPr lang="en-US" sz="3200" dirty="0">
                <a:solidFill>
                  <a:srgbClr val="FFFFFF"/>
                </a:solidFill>
                <a:latin typeface="Tahoma" charset="0"/>
              </a:rPr>
              <a:t>Collaboration projects</a:t>
            </a:r>
          </a:p>
          <a:p>
            <a:pPr>
              <a:buFontTx/>
              <a:buChar char="•"/>
            </a:pPr>
            <a:r>
              <a:rPr lang="en-US" sz="3200" dirty="0">
                <a:solidFill>
                  <a:srgbClr val="FFFFFF"/>
                </a:solidFill>
                <a:latin typeface="Tahoma" charset="0"/>
              </a:rPr>
              <a:t>Party supplies</a:t>
            </a:r>
          </a:p>
          <a:p>
            <a:pPr>
              <a:buFontTx/>
              <a:buChar char="•"/>
            </a:pPr>
            <a:r>
              <a:rPr lang="en-US" sz="3200" dirty="0">
                <a:solidFill>
                  <a:srgbClr val="FFFFFF"/>
                </a:solidFill>
                <a:latin typeface="Tahoma" charset="0"/>
              </a:rPr>
              <a:t>Props for role playing</a:t>
            </a:r>
          </a:p>
          <a:p>
            <a:pPr>
              <a:buFontTx/>
              <a:buChar char="•"/>
            </a:pPr>
            <a:r>
              <a:rPr lang="en-US" sz="3200" dirty="0">
                <a:solidFill>
                  <a:srgbClr val="FFFFFF"/>
                </a:solidFill>
                <a:latin typeface="Tahoma" charset="0"/>
              </a:rPr>
              <a:t>Productions like plays or musicals or team activities</a:t>
            </a:r>
          </a:p>
          <a:p>
            <a:pPr>
              <a:buFontTx/>
              <a:buChar char="•"/>
            </a:pPr>
            <a:endParaRPr lang="en-US" sz="3200" dirty="0">
              <a:solidFill>
                <a:schemeClr val="bg1"/>
              </a:solidFill>
            </a:endParaRPr>
          </a:p>
        </p:txBody>
      </p:sp>
      <p:sp>
        <p:nvSpPr>
          <p:cNvPr id="52230"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Interpersonal Activities</a:t>
            </a:r>
          </a:p>
        </p:txBody>
      </p:sp>
      <p:sp>
        <p:nvSpPr>
          <p:cNvPr id="52233" name="Text Box 9">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2235" name="Picture 11" descr="MCj02318070000[1]"/>
          <p:cNvPicPr>
            <a:picLocks noChangeAspect="1" noChangeArrowheads="1"/>
          </p:cNvPicPr>
          <p:nvPr/>
        </p:nvPicPr>
        <p:blipFill>
          <a:blip r:embed="rId3"/>
          <a:srcRect/>
          <a:stretch>
            <a:fillRect/>
          </a:stretch>
        </p:blipFill>
        <p:spPr bwMode="auto">
          <a:xfrm>
            <a:off x="609600" y="1066800"/>
            <a:ext cx="2511425" cy="24526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2667000" y="1676400"/>
            <a:ext cx="5257800" cy="3810000"/>
          </a:xfrm>
          <a:prstGeom prst="rect">
            <a:avLst/>
          </a:prstGeom>
          <a:noFill/>
          <a:ln w="9525">
            <a:noFill/>
            <a:miter lim="800000"/>
            <a:headEnd/>
            <a:tailEnd/>
          </a:ln>
          <a:effectLst/>
        </p:spPr>
        <p:txBody>
          <a:bodyPr anchor="ctr"/>
          <a:lstStyle/>
          <a:p>
            <a:r>
              <a:rPr lang="en-US" dirty="0">
                <a:solidFill>
                  <a:srgbClr val="FFFFFF"/>
                </a:solidFill>
                <a:latin typeface="Tahoma" charset="0"/>
              </a:rPr>
              <a:t>Teachers, administrators, arbitrators, anthropologists, organization leaders (presidents and CEOs), sociologists, talk show hosts, politicians, public relations or customer service personnel, salespersons, travel agents, consultants, social affairs directors </a:t>
            </a:r>
          </a:p>
        </p:txBody>
      </p:sp>
      <p:sp>
        <p:nvSpPr>
          <p:cNvPr id="63494"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Interpersonal </a:t>
            </a:r>
            <a:r>
              <a:rPr lang="en-US" dirty="0" smtClean="0">
                <a:solidFill>
                  <a:srgbClr val="FFFFFF"/>
                </a:solidFill>
                <a:latin typeface="Showcard Gothic" pitchFamily="82" charset="0"/>
              </a:rPr>
              <a:t>Careers</a:t>
            </a:r>
            <a:endParaRPr lang="en-US" dirty="0">
              <a:solidFill>
                <a:srgbClr val="FFFFFF"/>
              </a:solidFill>
              <a:latin typeface="Showcard Gothic" pitchFamily="82" charset="0"/>
            </a:endParaRPr>
          </a:p>
        </p:txBody>
      </p:sp>
      <p:sp>
        <p:nvSpPr>
          <p:cNvPr id="63496" name="Text Box 8">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3500" name="Picture 12" descr="MCj02318070000[1]"/>
          <p:cNvPicPr>
            <a:picLocks noChangeAspect="1" noChangeArrowheads="1"/>
          </p:cNvPicPr>
          <p:nvPr/>
        </p:nvPicPr>
        <p:blipFill>
          <a:blip r:embed="rId3"/>
          <a:srcRect/>
          <a:stretch>
            <a:fillRect/>
          </a:stretch>
        </p:blipFill>
        <p:spPr bwMode="auto">
          <a:xfrm>
            <a:off x="533400" y="1447800"/>
            <a:ext cx="2057400" cy="20097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3276600" y="1752600"/>
            <a:ext cx="4343400" cy="3048000"/>
          </a:xfrm>
          <a:prstGeom prst="rect">
            <a:avLst/>
          </a:prstGeom>
          <a:noFill/>
          <a:ln w="9525">
            <a:noFill/>
            <a:miter lim="800000"/>
            <a:headEnd/>
            <a:tailEnd/>
          </a:ln>
          <a:effectLst/>
        </p:spPr>
        <p:txBody>
          <a:bodyPr anchor="ctr"/>
          <a:lstStyle/>
          <a:p>
            <a:pPr>
              <a:buFont typeface="Arial"/>
              <a:buChar char="•"/>
            </a:pPr>
            <a:r>
              <a:rPr lang="en-US" dirty="0">
                <a:solidFill>
                  <a:srgbClr val="FFFFFF"/>
                </a:solidFill>
                <a:latin typeface="Tahoma" charset="0"/>
              </a:rPr>
              <a:t>Abraham Lincoln       </a:t>
            </a:r>
          </a:p>
          <a:p>
            <a:pPr>
              <a:buFont typeface="Arial"/>
              <a:buChar char="•"/>
            </a:pPr>
            <a:r>
              <a:rPr lang="en-US" dirty="0">
                <a:solidFill>
                  <a:srgbClr val="FFFFFF"/>
                </a:solidFill>
                <a:latin typeface="Tahoma" charset="0"/>
              </a:rPr>
              <a:t>George Washington        </a:t>
            </a:r>
          </a:p>
          <a:p>
            <a:pPr>
              <a:buFont typeface="Arial"/>
              <a:buChar char="•"/>
            </a:pPr>
            <a:r>
              <a:rPr lang="en-US" dirty="0" err="1">
                <a:solidFill>
                  <a:srgbClr val="FFFFFF"/>
                </a:solidFill>
                <a:latin typeface="Tahoma" charset="0"/>
              </a:rPr>
              <a:t>Ghandi</a:t>
            </a:r>
            <a:r>
              <a:rPr lang="en-US" dirty="0">
                <a:solidFill>
                  <a:srgbClr val="FFFFFF"/>
                </a:solidFill>
                <a:latin typeface="Tahoma" charset="0"/>
              </a:rPr>
              <a:t>    </a:t>
            </a:r>
          </a:p>
          <a:p>
            <a:pPr>
              <a:buFont typeface="Arial"/>
              <a:buChar char="•"/>
            </a:pPr>
            <a:r>
              <a:rPr lang="en-US" dirty="0">
                <a:solidFill>
                  <a:srgbClr val="FFFFFF"/>
                </a:solidFill>
                <a:latin typeface="Tahoma" charset="0"/>
              </a:rPr>
              <a:t>Oprah  Winfrey       </a:t>
            </a:r>
          </a:p>
          <a:p>
            <a:pPr>
              <a:buFont typeface="Arial"/>
              <a:buChar char="•"/>
            </a:pPr>
            <a:r>
              <a:rPr lang="en-US" dirty="0">
                <a:solidFill>
                  <a:srgbClr val="FFFFFF"/>
                </a:solidFill>
                <a:latin typeface="Tahoma" charset="0"/>
              </a:rPr>
              <a:t>Jesse  </a:t>
            </a:r>
            <a:r>
              <a:rPr lang="en-US" dirty="0" smtClean="0">
                <a:solidFill>
                  <a:srgbClr val="FFFFFF"/>
                </a:solidFill>
                <a:latin typeface="Tahoma" charset="0"/>
              </a:rPr>
              <a:t>Jackson </a:t>
            </a:r>
            <a:r>
              <a:rPr lang="en-US" dirty="0">
                <a:solidFill>
                  <a:srgbClr val="FFFFFF"/>
                </a:solidFill>
                <a:latin typeface="Tahoma" charset="0"/>
              </a:rPr>
              <a:t>     </a:t>
            </a:r>
          </a:p>
          <a:p>
            <a:pPr>
              <a:buFont typeface="Arial"/>
              <a:buChar char="•"/>
            </a:pPr>
            <a:r>
              <a:rPr lang="en-US" dirty="0">
                <a:solidFill>
                  <a:srgbClr val="FFFFFF"/>
                </a:solidFill>
                <a:latin typeface="Tahoma" charset="0"/>
              </a:rPr>
              <a:t>Rev. Billy Graham</a:t>
            </a:r>
            <a:r>
              <a:rPr lang="en-US" dirty="0" smtClean="0">
                <a:solidFill>
                  <a:srgbClr val="FFFFFF"/>
                </a:solidFill>
                <a:latin typeface="Tahoma" charset="0"/>
              </a:rPr>
              <a:t> </a:t>
            </a:r>
          </a:p>
          <a:p>
            <a:pPr>
              <a:buFont typeface="Arial"/>
              <a:buChar char="•"/>
            </a:pPr>
            <a:r>
              <a:rPr lang="en-US" dirty="0" smtClean="0">
                <a:solidFill>
                  <a:srgbClr val="FFFFFF"/>
                </a:solidFill>
                <a:latin typeface="Tahoma" charset="0"/>
              </a:rPr>
              <a:t>Martin Luther King</a:t>
            </a:r>
            <a:endParaRPr lang="en-US" dirty="0">
              <a:solidFill>
                <a:srgbClr val="FFFFFF"/>
              </a:solidFill>
              <a:latin typeface="Tahoma" charset="0"/>
            </a:endParaRPr>
          </a:p>
        </p:txBody>
      </p:sp>
      <p:sp>
        <p:nvSpPr>
          <p:cNvPr id="65542" name="Rectangle 6"/>
          <p:cNvSpPr>
            <a:spLocks noGrp="1" noChangeArrowheads="1"/>
          </p:cNvSpPr>
          <p:nvPr>
            <p:ph type="title" idx="4294967295"/>
          </p:nvPr>
        </p:nvSpPr>
        <p:spPr>
          <a:xfrm>
            <a:off x="0" y="304800"/>
            <a:ext cx="7772400" cy="1143000"/>
          </a:xfrm>
        </p:spPr>
        <p:txBody>
          <a:bodyPr/>
          <a:lstStyle/>
          <a:p>
            <a:r>
              <a:rPr lang="en-US" dirty="0">
                <a:solidFill>
                  <a:srgbClr val="FFFFFF"/>
                </a:solidFill>
                <a:latin typeface="Showcard Gothic" pitchFamily="82" charset="0"/>
              </a:rPr>
              <a:t>People</a:t>
            </a:r>
            <a:r>
              <a:rPr lang="en-US" dirty="0" smtClean="0">
                <a:solidFill>
                  <a:srgbClr val="FFFFFF"/>
                </a:solidFill>
                <a:latin typeface="Showcard Gothic" pitchFamily="82" charset="0"/>
              </a:rPr>
              <a:t> Smart </a:t>
            </a:r>
            <a:r>
              <a:rPr lang="en-US" dirty="0">
                <a:solidFill>
                  <a:srgbClr val="FFFFFF"/>
                </a:solidFill>
                <a:latin typeface="Showcard Gothic" pitchFamily="82" charset="0"/>
              </a:rPr>
              <a:t>P</a:t>
            </a:r>
            <a:r>
              <a:rPr lang="en-US" dirty="0" smtClean="0">
                <a:solidFill>
                  <a:srgbClr val="FFFFFF"/>
                </a:solidFill>
                <a:latin typeface="Showcard Gothic" pitchFamily="82" charset="0"/>
              </a:rPr>
              <a:t>eople</a:t>
            </a:r>
            <a:endParaRPr lang="en-US" dirty="0">
              <a:solidFill>
                <a:srgbClr val="FFFFFF"/>
              </a:solidFill>
              <a:latin typeface="Showcard Gothic" pitchFamily="82" charset="0"/>
            </a:endParaRPr>
          </a:p>
        </p:txBody>
      </p:sp>
      <p:sp>
        <p:nvSpPr>
          <p:cNvPr id="65544" name="Text Box 8">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5545" name="Picture 9" descr="MCj02318070000[1]"/>
          <p:cNvPicPr>
            <a:picLocks noChangeAspect="1" noChangeArrowheads="1"/>
          </p:cNvPicPr>
          <p:nvPr/>
        </p:nvPicPr>
        <p:blipFill>
          <a:blip r:embed="rId3"/>
          <a:srcRect/>
          <a:stretch>
            <a:fillRect/>
          </a:stretch>
        </p:blipFill>
        <p:spPr bwMode="auto">
          <a:xfrm>
            <a:off x="685800" y="1295400"/>
            <a:ext cx="2511425" cy="24526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2286000" y="1447800"/>
            <a:ext cx="5638800" cy="3048000"/>
          </a:xfrm>
          <a:prstGeom prst="rect">
            <a:avLst/>
          </a:prstGeom>
          <a:noFill/>
          <a:ln w="9525">
            <a:noFill/>
            <a:miter lim="800000"/>
            <a:headEnd/>
            <a:tailEnd/>
          </a:ln>
          <a:effectLst/>
        </p:spPr>
        <p:txBody>
          <a:bodyPr anchor="ctr"/>
          <a:lstStyle/>
          <a:p>
            <a:r>
              <a:rPr lang="en-US" dirty="0">
                <a:solidFill>
                  <a:srgbClr val="FFFFFF"/>
                </a:solidFill>
                <a:latin typeface="Tahoma" charset="0"/>
              </a:rPr>
              <a:t>Understand oneself, engage in self-reflection &amp; </a:t>
            </a:r>
            <a:r>
              <a:rPr lang="en-US" dirty="0" err="1">
                <a:solidFill>
                  <a:srgbClr val="FFFFFF"/>
                </a:solidFill>
                <a:latin typeface="Tahoma" charset="0"/>
              </a:rPr>
              <a:t>metacognition</a:t>
            </a:r>
            <a:r>
              <a:rPr lang="en-US" dirty="0">
                <a:solidFill>
                  <a:srgbClr val="FFFFFF"/>
                </a:solidFill>
                <a:latin typeface="Tahoma" charset="0"/>
              </a:rPr>
              <a:t>, capacity to be self-aware and in tune with inner feelings, values, beliefs and thinking processes.</a:t>
            </a:r>
          </a:p>
        </p:txBody>
      </p:sp>
      <p:sp>
        <p:nvSpPr>
          <p:cNvPr id="57350" name="Rectangle 6"/>
          <p:cNvSpPr>
            <a:spLocks noGrp="1" noChangeArrowheads="1"/>
          </p:cNvSpPr>
          <p:nvPr>
            <p:ph type="title" idx="4294967295"/>
          </p:nvPr>
        </p:nvSpPr>
        <p:spPr>
          <a:xfrm>
            <a:off x="0" y="304800"/>
            <a:ext cx="9144000" cy="1143000"/>
          </a:xfrm>
        </p:spPr>
        <p:txBody>
          <a:bodyPr>
            <a:normAutofit/>
          </a:bodyPr>
          <a:lstStyle/>
          <a:p>
            <a:r>
              <a:rPr lang="en-US" dirty="0">
                <a:solidFill>
                  <a:srgbClr val="FFFFFF"/>
                </a:solidFill>
                <a:latin typeface="Showcard Gothic" pitchFamily="82" charset="0"/>
              </a:rPr>
              <a:t>Intrapersonal</a:t>
            </a:r>
            <a:r>
              <a:rPr lang="en-US" dirty="0" smtClean="0">
                <a:solidFill>
                  <a:srgbClr val="FFFFFF"/>
                </a:solidFill>
                <a:latin typeface="Showcard Gothic" pitchFamily="82" charset="0"/>
              </a:rPr>
              <a:t> Intelligence Defined</a:t>
            </a:r>
            <a:endParaRPr lang="en-US" dirty="0">
              <a:solidFill>
                <a:srgbClr val="FFFFFF"/>
              </a:solidFill>
              <a:latin typeface="Showcard Gothic" pitchFamily="82" charset="0"/>
            </a:endParaRPr>
          </a:p>
        </p:txBody>
      </p:sp>
      <p:sp>
        <p:nvSpPr>
          <p:cNvPr id="57353" name="Text Box 9">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7354" name="Picture 10" descr="MCj02318650000[1]"/>
          <p:cNvPicPr>
            <a:picLocks noChangeAspect="1" noChangeArrowheads="1"/>
          </p:cNvPicPr>
          <p:nvPr/>
        </p:nvPicPr>
        <p:blipFill>
          <a:blip r:embed="rId3"/>
          <a:srcRect/>
          <a:stretch>
            <a:fillRect/>
          </a:stretch>
        </p:blipFill>
        <p:spPr bwMode="auto">
          <a:xfrm>
            <a:off x="457200" y="1447800"/>
            <a:ext cx="1806575" cy="1905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828800" y="2514600"/>
            <a:ext cx="5638800" cy="3048000"/>
          </a:xfrm>
          <a:prstGeom prst="rect">
            <a:avLst/>
          </a:prstGeom>
          <a:noFill/>
          <a:ln w="9525">
            <a:noFill/>
            <a:miter lim="800000"/>
            <a:headEnd/>
            <a:tailEnd/>
          </a:ln>
          <a:effectLst/>
        </p:spPr>
        <p:txBody>
          <a:bodyPr anchor="ctr"/>
          <a:lstStyle/>
          <a:p>
            <a:r>
              <a:rPr lang="en-US" dirty="0">
                <a:solidFill>
                  <a:srgbClr val="FFFFFF"/>
                </a:solidFill>
                <a:latin typeface="Tahoma" charset="0"/>
              </a:rPr>
              <a:t>These people often enjoy working alone, sometimes even shying away from others and off quietly by themselves.  They are often strong willed, self-confident, and possess definite, well-thought-out opinions on various </a:t>
            </a:r>
            <a:r>
              <a:rPr lang="en-US" dirty="0" smtClean="0">
                <a:solidFill>
                  <a:srgbClr val="FFFFFF"/>
                </a:solidFill>
                <a:latin typeface="Tahoma" charset="0"/>
              </a:rPr>
              <a:t>issues.</a:t>
            </a:r>
            <a:endParaRPr lang="en-US" dirty="0">
              <a:solidFill>
                <a:srgbClr val="FFFFFF"/>
              </a:solidFill>
              <a:latin typeface="Tahoma" charset="0"/>
            </a:endParaRPr>
          </a:p>
        </p:txBody>
      </p:sp>
      <p:sp>
        <p:nvSpPr>
          <p:cNvPr id="58374" name="Rectangle 6"/>
          <p:cNvSpPr>
            <a:spLocks noGrp="1" noChangeArrowheads="1"/>
          </p:cNvSpPr>
          <p:nvPr>
            <p:ph type="title" idx="4294967295"/>
          </p:nvPr>
        </p:nvSpPr>
        <p:spPr>
          <a:xfrm>
            <a:off x="0" y="304800"/>
            <a:ext cx="9144000" cy="1143000"/>
          </a:xfrm>
        </p:spPr>
        <p:txBody>
          <a:bodyPr>
            <a:normAutofit/>
          </a:bodyPr>
          <a:lstStyle/>
          <a:p>
            <a:r>
              <a:rPr lang="en-US" dirty="0" smtClean="0">
                <a:solidFill>
                  <a:srgbClr val="FFFFFF"/>
                </a:solidFill>
                <a:latin typeface="Showcard Gothic" pitchFamily="82" charset="0"/>
              </a:rPr>
              <a:t>Intrapersonal Intelligence </a:t>
            </a:r>
            <a:r>
              <a:rPr lang="en-US" dirty="0">
                <a:solidFill>
                  <a:srgbClr val="FFFFFF"/>
                </a:solidFill>
                <a:latin typeface="Showcard Gothic" pitchFamily="82" charset="0"/>
              </a:rPr>
              <a:t>Traits</a:t>
            </a:r>
          </a:p>
        </p:txBody>
      </p:sp>
      <p:sp>
        <p:nvSpPr>
          <p:cNvPr id="58378"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8380" name="Picture 12" descr="MCj02318650000[1]"/>
          <p:cNvPicPr>
            <a:picLocks noChangeAspect="1" noChangeArrowheads="1"/>
          </p:cNvPicPr>
          <p:nvPr/>
        </p:nvPicPr>
        <p:blipFill>
          <a:blip r:embed="rId3"/>
          <a:srcRect/>
          <a:stretch>
            <a:fillRect/>
          </a:stretch>
        </p:blipFill>
        <p:spPr bwMode="auto">
          <a:xfrm>
            <a:off x="457200" y="1219200"/>
            <a:ext cx="1806575" cy="1905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2057400" y="1905000"/>
            <a:ext cx="5791200" cy="3200400"/>
          </a:xfrm>
          <a:prstGeom prst="rect">
            <a:avLst/>
          </a:prstGeom>
          <a:noFill/>
          <a:ln w="9525">
            <a:noFill/>
            <a:miter lim="800000"/>
            <a:headEnd/>
            <a:tailEnd/>
          </a:ln>
          <a:effectLst/>
        </p:spPr>
        <p:txBody>
          <a:bodyPr anchor="ctr"/>
          <a:lstStyle/>
          <a:p>
            <a:pPr>
              <a:buFontTx/>
              <a:buChar char="•"/>
            </a:pPr>
            <a:endParaRPr lang="en-US" dirty="0">
              <a:solidFill>
                <a:schemeClr val="bg1"/>
              </a:solidFill>
              <a:latin typeface="Tahoma" charset="0"/>
            </a:endParaRPr>
          </a:p>
          <a:p>
            <a:pPr>
              <a:buFontTx/>
              <a:buChar char="•"/>
            </a:pPr>
            <a:r>
              <a:rPr lang="en-US" dirty="0">
                <a:solidFill>
                  <a:srgbClr val="FFFFFF"/>
                </a:solidFill>
                <a:latin typeface="Tahoma" charset="0"/>
              </a:rPr>
              <a:t>you may like to work alone and sometimes you may shy away for others.  </a:t>
            </a:r>
          </a:p>
          <a:p>
            <a:pPr>
              <a:buFontTx/>
              <a:buChar char="•"/>
            </a:pPr>
            <a:r>
              <a:rPr lang="en-US" dirty="0">
                <a:solidFill>
                  <a:srgbClr val="FFFFFF"/>
                </a:solidFill>
                <a:latin typeface="Tahoma" charset="0"/>
              </a:rPr>
              <a:t>You are probably self-reflective &amp; self-aware,</a:t>
            </a:r>
            <a:endParaRPr lang="en-US" dirty="0" smtClean="0">
              <a:solidFill>
                <a:srgbClr val="FFFFFF"/>
              </a:solidFill>
              <a:latin typeface="Tahoma" charset="0"/>
            </a:endParaRPr>
          </a:p>
          <a:p>
            <a:pPr>
              <a:buFontTx/>
              <a:buChar char="•"/>
            </a:pPr>
            <a:r>
              <a:rPr lang="en-US" dirty="0" smtClean="0">
                <a:solidFill>
                  <a:srgbClr val="FFFFFF"/>
                </a:solidFill>
                <a:latin typeface="Tahoma" charset="0"/>
              </a:rPr>
              <a:t>in </a:t>
            </a:r>
            <a:r>
              <a:rPr lang="en-US" dirty="0">
                <a:solidFill>
                  <a:srgbClr val="FFFFFF"/>
                </a:solidFill>
                <a:latin typeface="Tahoma" charset="0"/>
              </a:rPr>
              <a:t>tune with your inner feelings, values, beliefs, and thinking processes.  </a:t>
            </a:r>
          </a:p>
          <a:p>
            <a:pPr>
              <a:buFontTx/>
              <a:buChar char="•"/>
            </a:pPr>
            <a:r>
              <a:rPr lang="en-US" dirty="0">
                <a:solidFill>
                  <a:srgbClr val="FFFFFF"/>
                </a:solidFill>
                <a:latin typeface="Tahoma" charset="0"/>
              </a:rPr>
              <a:t>bearer of creative wisdom and insight, highly intuitive, </a:t>
            </a:r>
          </a:p>
          <a:p>
            <a:pPr>
              <a:buFontTx/>
              <a:buChar char="•"/>
            </a:pPr>
            <a:r>
              <a:rPr lang="en-US" dirty="0">
                <a:solidFill>
                  <a:srgbClr val="FFFFFF"/>
                </a:solidFill>
                <a:latin typeface="Tahoma" charset="0"/>
              </a:rPr>
              <a:t>you are inwardly motivated </a:t>
            </a:r>
            <a:r>
              <a:rPr lang="en-US" dirty="0">
                <a:solidFill>
                  <a:srgbClr val="FFFFFF"/>
                </a:solidFill>
              </a:rPr>
              <a:t> </a:t>
            </a:r>
          </a:p>
        </p:txBody>
      </p:sp>
      <p:sp>
        <p:nvSpPr>
          <p:cNvPr id="59398" name="Rectangle 6"/>
          <p:cNvSpPr>
            <a:spLocks noGrp="1" noChangeArrowheads="1"/>
          </p:cNvSpPr>
          <p:nvPr>
            <p:ph type="title" idx="4294967295"/>
          </p:nvPr>
        </p:nvSpPr>
        <p:spPr>
          <a:xfrm>
            <a:off x="0" y="457200"/>
            <a:ext cx="9144000" cy="1143000"/>
          </a:xfrm>
        </p:spPr>
        <p:txBody>
          <a:bodyPr/>
          <a:lstStyle/>
          <a:p>
            <a:r>
              <a:rPr lang="en-US" dirty="0">
                <a:solidFill>
                  <a:srgbClr val="FFFFFF"/>
                </a:solidFill>
                <a:latin typeface="Showcard Gothic" pitchFamily="82" charset="0"/>
              </a:rPr>
              <a:t>Intrapersonal Activities</a:t>
            </a:r>
          </a:p>
        </p:txBody>
      </p:sp>
      <p:sp>
        <p:nvSpPr>
          <p:cNvPr id="59401" name="Text Box 9">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59402" name="Rectangle 10"/>
          <p:cNvSpPr>
            <a:spLocks noChangeArrowheads="1"/>
          </p:cNvSpPr>
          <p:nvPr/>
        </p:nvSpPr>
        <p:spPr bwMode="auto">
          <a:xfrm>
            <a:off x="1774825" y="3752850"/>
            <a:ext cx="290513" cy="457200"/>
          </a:xfrm>
          <a:prstGeom prst="rect">
            <a:avLst/>
          </a:prstGeom>
          <a:noFill/>
          <a:ln w="9525">
            <a:noFill/>
            <a:miter lim="800000"/>
            <a:headEnd/>
            <a:tailEnd/>
          </a:ln>
          <a:effectLst/>
        </p:spPr>
        <p:txBody>
          <a:bodyPr wrap="none">
            <a:spAutoFit/>
          </a:bodyPr>
          <a:lstStyle/>
          <a:p>
            <a:pPr>
              <a:buFontTx/>
              <a:buChar char="•"/>
            </a:pPr>
            <a:endParaRPr lang="en-US"/>
          </a:p>
        </p:txBody>
      </p:sp>
      <p:pic>
        <p:nvPicPr>
          <p:cNvPr id="59403" name="Picture 11" descr="MCj02318650000[1]"/>
          <p:cNvPicPr>
            <a:picLocks noChangeAspect="1" noChangeArrowheads="1"/>
          </p:cNvPicPr>
          <p:nvPr/>
        </p:nvPicPr>
        <p:blipFill>
          <a:blip r:embed="rId3"/>
          <a:srcRect/>
          <a:stretch>
            <a:fillRect/>
          </a:stretch>
        </p:blipFill>
        <p:spPr bwMode="auto">
          <a:xfrm>
            <a:off x="533400" y="1524000"/>
            <a:ext cx="1373188" cy="14478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2819400" y="1752600"/>
            <a:ext cx="3810000" cy="3581400"/>
          </a:xfrm>
          <a:prstGeom prst="rect">
            <a:avLst/>
          </a:prstGeom>
          <a:noFill/>
          <a:ln w="9525">
            <a:noFill/>
            <a:miter lim="800000"/>
            <a:headEnd/>
            <a:tailEnd/>
          </a:ln>
          <a:effectLst/>
        </p:spPr>
        <p:txBody>
          <a:bodyPr anchor="ctr"/>
          <a:lstStyle/>
          <a:p>
            <a:pPr algn="ctr"/>
            <a:r>
              <a:rPr lang="en-US" dirty="0" smtClean="0">
                <a:solidFill>
                  <a:srgbClr val="FFFFFF"/>
                </a:solidFill>
                <a:latin typeface="Tahoma" charset="0"/>
              </a:rPr>
              <a:t>Neil Armstrong</a:t>
            </a:r>
          </a:p>
          <a:p>
            <a:pPr algn="ctr"/>
            <a:r>
              <a:rPr lang="en-US" dirty="0" smtClean="0">
                <a:solidFill>
                  <a:srgbClr val="FFFFFF"/>
                </a:solidFill>
                <a:latin typeface="Tahoma" charset="0"/>
              </a:rPr>
              <a:t>Helen Keller</a:t>
            </a:r>
          </a:p>
          <a:p>
            <a:pPr algn="ctr"/>
            <a:r>
              <a:rPr lang="en-US" dirty="0" smtClean="0">
                <a:solidFill>
                  <a:srgbClr val="FFFFFF"/>
                </a:solidFill>
                <a:latin typeface="Tahoma" charset="0"/>
              </a:rPr>
              <a:t>Christopher Columbus</a:t>
            </a:r>
          </a:p>
          <a:p>
            <a:pPr algn="ctr"/>
            <a:r>
              <a:rPr lang="en-US" dirty="0" smtClean="0">
                <a:solidFill>
                  <a:srgbClr val="FFFFFF"/>
                </a:solidFill>
                <a:latin typeface="Tahoma" charset="0"/>
              </a:rPr>
              <a:t>Charles Lindberg</a:t>
            </a:r>
          </a:p>
          <a:p>
            <a:pPr algn="ctr"/>
            <a:r>
              <a:rPr lang="en-US" dirty="0" smtClean="0">
                <a:solidFill>
                  <a:srgbClr val="FFFFFF"/>
                </a:solidFill>
                <a:latin typeface="Tahoma" charset="0"/>
              </a:rPr>
              <a:t>Joan of Arc</a:t>
            </a:r>
          </a:p>
          <a:p>
            <a:pPr algn="ctr"/>
            <a:r>
              <a:rPr lang="en-US" dirty="0" smtClean="0">
                <a:solidFill>
                  <a:srgbClr val="FFFFFF"/>
                </a:solidFill>
                <a:latin typeface="Tahoma" charset="0"/>
              </a:rPr>
              <a:t>Clara Barton</a:t>
            </a:r>
          </a:p>
          <a:p>
            <a:pPr algn="ctr"/>
            <a:r>
              <a:rPr lang="en-US" dirty="0" smtClean="0">
                <a:solidFill>
                  <a:srgbClr val="FFFFFF"/>
                </a:solidFill>
                <a:latin typeface="Tahoma" charset="0"/>
              </a:rPr>
              <a:t>Cleopatra</a:t>
            </a:r>
          </a:p>
          <a:p>
            <a:pPr algn="ctr"/>
            <a:r>
              <a:rPr lang="en-US" dirty="0" err="1" smtClean="0">
                <a:solidFill>
                  <a:srgbClr val="FFFFFF"/>
                </a:solidFill>
                <a:latin typeface="Tahoma" charset="0"/>
              </a:rPr>
              <a:t>Lief</a:t>
            </a:r>
            <a:r>
              <a:rPr lang="en-US" dirty="0" smtClean="0">
                <a:solidFill>
                  <a:srgbClr val="FFFFFF"/>
                </a:solidFill>
                <a:latin typeface="Tahoma" charset="0"/>
              </a:rPr>
              <a:t> Ericsson</a:t>
            </a:r>
          </a:p>
          <a:p>
            <a:pPr algn="ctr"/>
            <a:r>
              <a:rPr lang="en-US" dirty="0" smtClean="0">
                <a:solidFill>
                  <a:srgbClr val="FFFFFF"/>
                </a:solidFill>
                <a:latin typeface="Tahoma" charset="0"/>
              </a:rPr>
              <a:t>Sir Edmond Hilary</a:t>
            </a:r>
          </a:p>
          <a:p>
            <a:pPr algn="ctr"/>
            <a:r>
              <a:rPr lang="en-US" i="1" dirty="0" smtClean="0">
                <a:solidFill>
                  <a:srgbClr val="FFFFFF"/>
                </a:solidFill>
                <a:latin typeface="Tahoma" charset="0"/>
              </a:rPr>
              <a:t>brainstorm some more…</a:t>
            </a:r>
            <a:endParaRPr lang="en-US" i="1" dirty="0" smtClean="0">
              <a:solidFill>
                <a:srgbClr val="FFFFFF"/>
              </a:solidFill>
            </a:endParaRPr>
          </a:p>
          <a:p>
            <a:pPr algn="ctr"/>
            <a:endParaRPr lang="en-US" dirty="0" smtClean="0">
              <a:solidFill>
                <a:srgbClr val="FFFFFF"/>
              </a:solidFill>
              <a:latin typeface="Tahoma" charset="0"/>
            </a:endParaRPr>
          </a:p>
          <a:p>
            <a:pPr>
              <a:buFontTx/>
              <a:buChar char="•"/>
            </a:pPr>
            <a:endParaRPr lang="en-US" sz="3200" dirty="0">
              <a:solidFill>
                <a:schemeClr val="bg1"/>
              </a:solidFill>
              <a:latin typeface="Tahoma" charset="0"/>
            </a:endParaRPr>
          </a:p>
        </p:txBody>
      </p:sp>
      <p:sp>
        <p:nvSpPr>
          <p:cNvPr id="68614"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Self Smart People</a:t>
            </a:r>
          </a:p>
        </p:txBody>
      </p:sp>
      <p:sp>
        <p:nvSpPr>
          <p:cNvPr id="68619" name="Text Box 11">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8620" name="Picture 12" descr="MCj02318650000[1]"/>
          <p:cNvPicPr>
            <a:picLocks noChangeAspect="1" noChangeArrowheads="1"/>
          </p:cNvPicPr>
          <p:nvPr/>
        </p:nvPicPr>
        <p:blipFill>
          <a:blip r:embed="rId3"/>
          <a:srcRect/>
          <a:stretch>
            <a:fillRect/>
          </a:stretch>
        </p:blipFill>
        <p:spPr bwMode="auto">
          <a:xfrm>
            <a:off x="533400" y="1524000"/>
            <a:ext cx="1373188" cy="14478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2286000" y="1752600"/>
            <a:ext cx="4953000" cy="2971800"/>
          </a:xfrm>
          <a:prstGeom prst="rect">
            <a:avLst/>
          </a:prstGeom>
          <a:noFill/>
          <a:ln w="9525">
            <a:noFill/>
            <a:miter lim="800000"/>
            <a:headEnd/>
            <a:tailEnd/>
          </a:ln>
          <a:effectLst/>
        </p:spPr>
        <p:txBody>
          <a:bodyPr anchor="ctr"/>
          <a:lstStyle/>
          <a:p>
            <a:r>
              <a:rPr lang="en-US" dirty="0">
                <a:solidFill>
                  <a:srgbClr val="FFFFFF"/>
                </a:solidFill>
                <a:latin typeface="Tahoma" charset="0"/>
              </a:rPr>
              <a:t>Therapists, psychologists, human potential researchers, philosophers, religious leaders (pastors and priests), social workers, mediation guides, counselors, self-help advisors, cognitive pattern researchers, mental health professionals </a:t>
            </a:r>
            <a:endParaRPr lang="en-US" sz="3200" dirty="0">
              <a:solidFill>
                <a:srgbClr val="FFFFFF"/>
              </a:solidFill>
              <a:latin typeface="Tahoma" charset="0"/>
            </a:endParaRPr>
          </a:p>
          <a:p>
            <a:pPr>
              <a:buFontTx/>
              <a:buChar char="•"/>
            </a:pPr>
            <a:endParaRPr lang="en-US" sz="3200" dirty="0">
              <a:solidFill>
                <a:srgbClr val="FFFFFF"/>
              </a:solidFill>
              <a:latin typeface="Tahoma" charset="0"/>
            </a:endParaRPr>
          </a:p>
        </p:txBody>
      </p:sp>
      <p:sp>
        <p:nvSpPr>
          <p:cNvPr id="69638"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Intrapersonal</a:t>
            </a:r>
            <a:r>
              <a:rPr lang="en-US" dirty="0" smtClean="0">
                <a:solidFill>
                  <a:srgbClr val="FFFFFF"/>
                </a:solidFill>
                <a:latin typeface="Showcard Gothic" pitchFamily="82" charset="0"/>
              </a:rPr>
              <a:t> Careers</a:t>
            </a:r>
            <a:endParaRPr lang="en-US" dirty="0">
              <a:solidFill>
                <a:srgbClr val="FFFFFF"/>
              </a:solidFill>
              <a:latin typeface="Showcard Gothic" pitchFamily="82" charset="0"/>
            </a:endParaRPr>
          </a:p>
        </p:txBody>
      </p:sp>
      <p:pic>
        <p:nvPicPr>
          <p:cNvPr id="69639" name="Picture 7" descr="MCj04039590000[1]"/>
          <p:cNvPicPr>
            <a:picLocks noChangeAspect="1" noChangeArrowheads="1"/>
          </p:cNvPicPr>
          <p:nvPr/>
        </p:nvPicPr>
        <p:blipFill>
          <a:blip r:embed="rId2"/>
          <a:srcRect/>
          <a:stretch>
            <a:fillRect/>
          </a:stretch>
        </p:blipFill>
        <p:spPr bwMode="auto">
          <a:xfrm>
            <a:off x="4724400" y="4953000"/>
            <a:ext cx="1039813" cy="1447800"/>
          </a:xfrm>
          <a:prstGeom prst="rect">
            <a:avLst/>
          </a:prstGeom>
          <a:noFill/>
        </p:spPr>
      </p:pic>
      <p:pic>
        <p:nvPicPr>
          <p:cNvPr id="69640" name="Picture 8" descr="MCBD06986_0000[1]"/>
          <p:cNvPicPr>
            <a:picLocks noChangeAspect="1" noChangeArrowheads="1"/>
          </p:cNvPicPr>
          <p:nvPr/>
        </p:nvPicPr>
        <p:blipFill>
          <a:blip r:embed="rId3"/>
          <a:srcRect/>
          <a:stretch>
            <a:fillRect/>
          </a:stretch>
        </p:blipFill>
        <p:spPr bwMode="auto">
          <a:xfrm>
            <a:off x="2971800" y="4800600"/>
            <a:ext cx="1371600" cy="1322388"/>
          </a:xfrm>
          <a:prstGeom prst="rect">
            <a:avLst/>
          </a:prstGeom>
          <a:noFill/>
        </p:spPr>
      </p:pic>
      <p:sp>
        <p:nvSpPr>
          <p:cNvPr id="69641" name="Text Box 9">
            <a:hlinkClick r:id="rId4"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4" action="ppaction://hlinksldjump"/>
              </a:rPr>
              <a:t>Multiple Intelligences</a:t>
            </a:r>
            <a:endParaRPr lang="en-US" sz="1600" dirty="0">
              <a:solidFill>
                <a:schemeClr val="hlink"/>
              </a:solidFill>
              <a:latin typeface="Showcard Gothic" pitchFamily="82" charset="0"/>
            </a:endParaRPr>
          </a:p>
        </p:txBody>
      </p:sp>
      <p:pic>
        <p:nvPicPr>
          <p:cNvPr id="69642" name="Picture 10" descr="MCj02318650000[1]"/>
          <p:cNvPicPr>
            <a:picLocks noChangeAspect="1" noChangeArrowheads="1"/>
          </p:cNvPicPr>
          <p:nvPr/>
        </p:nvPicPr>
        <p:blipFill>
          <a:blip r:embed="rId5"/>
          <a:srcRect/>
          <a:stretch>
            <a:fillRect/>
          </a:stretch>
        </p:blipFill>
        <p:spPr bwMode="auto">
          <a:xfrm>
            <a:off x="533400" y="1524000"/>
            <a:ext cx="1373188" cy="14478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4" name="Rectangle 6"/>
          <p:cNvSpPr>
            <a:spLocks noGrp="1" noChangeArrowheads="1"/>
          </p:cNvSpPr>
          <p:nvPr>
            <p:ph type="title" idx="4294967295"/>
          </p:nvPr>
        </p:nvSpPr>
        <p:spPr>
          <a:xfrm>
            <a:off x="0" y="304800"/>
            <a:ext cx="9144000" cy="1143000"/>
          </a:xfrm>
        </p:spPr>
        <p:txBody>
          <a:bodyPr>
            <a:normAutofit/>
          </a:bodyPr>
          <a:lstStyle/>
          <a:p>
            <a:r>
              <a:rPr lang="en-US" sz="4000" dirty="0">
                <a:solidFill>
                  <a:srgbClr val="FFFFFF"/>
                </a:solidFill>
                <a:latin typeface="Showcard Gothic" pitchFamily="82" charset="0"/>
              </a:rPr>
              <a:t>Bodily/Kinesthetic</a:t>
            </a:r>
            <a:r>
              <a:rPr lang="en-US" sz="4000" dirty="0" smtClean="0">
                <a:solidFill>
                  <a:srgbClr val="FFFFFF"/>
                </a:solidFill>
                <a:latin typeface="Showcard Gothic" pitchFamily="82" charset="0"/>
              </a:rPr>
              <a:t> </a:t>
            </a:r>
            <a:r>
              <a:rPr lang="en-US" sz="4000" dirty="0" err="1" smtClean="0">
                <a:solidFill>
                  <a:srgbClr val="FFFFFF"/>
                </a:solidFill>
                <a:latin typeface="Showcard Gothic" pitchFamily="82" charset="0"/>
              </a:rPr>
              <a:t>IntelligenceDefined</a:t>
            </a:r>
            <a:endParaRPr lang="en-US" sz="4000" dirty="0">
              <a:solidFill>
                <a:srgbClr val="FFFFFF"/>
              </a:solidFill>
              <a:latin typeface="Showcard Gothic" pitchFamily="82" charset="0"/>
            </a:endParaRPr>
          </a:p>
        </p:txBody>
      </p:sp>
      <p:sp>
        <p:nvSpPr>
          <p:cNvPr id="53258" name="Rectangle 10"/>
          <p:cNvSpPr>
            <a:spLocks noChangeArrowheads="1"/>
          </p:cNvSpPr>
          <p:nvPr/>
        </p:nvSpPr>
        <p:spPr bwMode="auto">
          <a:xfrm>
            <a:off x="3276600" y="1905000"/>
            <a:ext cx="4114800" cy="1200328"/>
          </a:xfrm>
          <a:prstGeom prst="rect">
            <a:avLst/>
          </a:prstGeom>
          <a:noFill/>
          <a:ln w="9525">
            <a:noFill/>
            <a:miter lim="800000"/>
            <a:headEnd/>
            <a:tailEnd/>
          </a:ln>
          <a:effectLst/>
        </p:spPr>
        <p:txBody>
          <a:bodyPr anchor="ctr">
            <a:spAutoFit/>
          </a:bodyPr>
          <a:lstStyle/>
          <a:p>
            <a:r>
              <a:rPr lang="en-US" dirty="0">
                <a:solidFill>
                  <a:srgbClr val="FFFFFF"/>
                </a:solidFill>
                <a:latin typeface="Tahoma" charset="0"/>
              </a:rPr>
              <a:t>Ability to control body movements and handle objects skillfully.</a:t>
            </a:r>
          </a:p>
        </p:txBody>
      </p:sp>
      <p:sp>
        <p:nvSpPr>
          <p:cNvPr id="53259" name="Text Box 11">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3264" name="Picture 16" descr="MCj02318610000[1]"/>
          <p:cNvPicPr>
            <a:picLocks noChangeAspect="1" noChangeArrowheads="1"/>
          </p:cNvPicPr>
          <p:nvPr/>
        </p:nvPicPr>
        <p:blipFill>
          <a:blip r:embed="rId3"/>
          <a:srcRect/>
          <a:stretch>
            <a:fillRect/>
          </a:stretch>
        </p:blipFill>
        <p:spPr bwMode="auto">
          <a:xfrm>
            <a:off x="381000" y="1524000"/>
            <a:ext cx="2590800" cy="1766888"/>
          </a:xfrm>
          <a:prstGeom prst="rect">
            <a:avLst/>
          </a:prstGeom>
          <a:noFill/>
        </p:spPr>
      </p:pic>
      <p:pic>
        <p:nvPicPr>
          <p:cNvPr id="53265" name="Picture 17" descr="MCj02318720000[1]"/>
          <p:cNvPicPr>
            <a:picLocks noChangeAspect="1" noChangeArrowheads="1"/>
          </p:cNvPicPr>
          <p:nvPr/>
        </p:nvPicPr>
        <p:blipFill>
          <a:blip r:embed="rId4"/>
          <a:srcRect/>
          <a:stretch>
            <a:fillRect/>
          </a:stretch>
        </p:blipFill>
        <p:spPr bwMode="auto">
          <a:xfrm>
            <a:off x="685800" y="3276600"/>
            <a:ext cx="1835150" cy="13081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1905000" y="1676400"/>
            <a:ext cx="5638800" cy="3048000"/>
          </a:xfrm>
          <a:prstGeom prst="rect">
            <a:avLst/>
          </a:prstGeom>
          <a:noFill/>
          <a:ln w="9525">
            <a:noFill/>
            <a:miter lim="800000"/>
            <a:headEnd/>
            <a:tailEnd/>
          </a:ln>
          <a:effectLst/>
        </p:spPr>
        <p:txBody>
          <a:bodyPr anchor="ctr"/>
          <a:lstStyle/>
          <a:p>
            <a:pPr>
              <a:buFontTx/>
              <a:buChar char="•"/>
            </a:pPr>
            <a:endParaRPr lang="en-US"/>
          </a:p>
        </p:txBody>
      </p:sp>
      <p:sp>
        <p:nvSpPr>
          <p:cNvPr id="54278" name="Rectangle 6"/>
          <p:cNvSpPr>
            <a:spLocks noGrp="1" noChangeArrowheads="1"/>
          </p:cNvSpPr>
          <p:nvPr>
            <p:ph type="title" idx="4294967295"/>
          </p:nvPr>
        </p:nvSpPr>
        <p:spPr>
          <a:xfrm>
            <a:off x="0" y="304800"/>
            <a:ext cx="9144000" cy="1143000"/>
          </a:xfrm>
        </p:spPr>
        <p:txBody>
          <a:bodyPr>
            <a:normAutofit/>
          </a:bodyPr>
          <a:lstStyle/>
          <a:p>
            <a:r>
              <a:rPr lang="en-US" sz="4000" dirty="0">
                <a:solidFill>
                  <a:srgbClr val="FFFFFF"/>
                </a:solidFill>
                <a:latin typeface="Showcard Gothic" pitchFamily="82" charset="0"/>
              </a:rPr>
              <a:t>Bodily/Kinesthetic</a:t>
            </a:r>
            <a:r>
              <a:rPr lang="en-US" sz="4000" dirty="0" smtClean="0">
                <a:solidFill>
                  <a:srgbClr val="FFFFFF"/>
                </a:solidFill>
                <a:latin typeface="Showcard Gothic" pitchFamily="82" charset="0"/>
              </a:rPr>
              <a:t> Intelligence Traits</a:t>
            </a:r>
            <a:endParaRPr lang="en-US" sz="4000" dirty="0">
              <a:solidFill>
                <a:srgbClr val="FFFFFF"/>
              </a:solidFill>
              <a:latin typeface="Showcard Gothic" pitchFamily="82" charset="0"/>
            </a:endParaRPr>
          </a:p>
        </p:txBody>
      </p:sp>
      <p:sp>
        <p:nvSpPr>
          <p:cNvPr id="54282" name="Rectangle 10"/>
          <p:cNvSpPr>
            <a:spLocks noChangeArrowheads="1"/>
          </p:cNvSpPr>
          <p:nvPr/>
        </p:nvSpPr>
        <p:spPr bwMode="auto">
          <a:xfrm>
            <a:off x="838200" y="3048000"/>
            <a:ext cx="7696200" cy="3046988"/>
          </a:xfrm>
          <a:prstGeom prst="rect">
            <a:avLst/>
          </a:prstGeom>
          <a:noFill/>
          <a:ln w="9525">
            <a:noFill/>
            <a:miter lim="800000"/>
            <a:headEnd/>
            <a:tailEnd/>
          </a:ln>
          <a:effectLst/>
        </p:spPr>
        <p:txBody>
          <a:bodyPr anchor="ctr">
            <a:spAutoFit/>
          </a:bodyPr>
          <a:lstStyle/>
          <a:p>
            <a:r>
              <a:rPr lang="en-US" dirty="0">
                <a:solidFill>
                  <a:srgbClr val="FFFFFF"/>
                </a:solidFill>
                <a:latin typeface="Tahoma" charset="0"/>
              </a:rPr>
              <a:t>If you are strong in this intelligence area, you tend to have a keen sense of body awareness.  You like physical movement--dancing, making and inventing with your hands, and role-playing.  You probably communicate well through body language and other physical gestures.  You can often perform a task much better after seeing someone else do it first and then mimicking those actions.</a:t>
            </a:r>
            <a:r>
              <a:rPr lang="en-US" dirty="0">
                <a:solidFill>
                  <a:schemeClr val="bg1"/>
                </a:solidFill>
                <a:latin typeface="Tahoma" charset="0"/>
              </a:rPr>
              <a:t>  </a:t>
            </a:r>
          </a:p>
        </p:txBody>
      </p:sp>
      <p:sp>
        <p:nvSpPr>
          <p:cNvPr id="54283" name="Text Box 11">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4284" name="Picture 12" descr="MCj02318610000[1]"/>
          <p:cNvPicPr>
            <a:picLocks noChangeAspect="1" noChangeArrowheads="1"/>
          </p:cNvPicPr>
          <p:nvPr/>
        </p:nvPicPr>
        <p:blipFill>
          <a:blip r:embed="rId3"/>
          <a:srcRect/>
          <a:stretch>
            <a:fillRect/>
          </a:stretch>
        </p:blipFill>
        <p:spPr bwMode="auto">
          <a:xfrm>
            <a:off x="2286000" y="1295400"/>
            <a:ext cx="2362200" cy="1611313"/>
          </a:xfrm>
          <a:prstGeom prst="rect">
            <a:avLst/>
          </a:prstGeom>
          <a:noFill/>
        </p:spPr>
      </p:pic>
      <p:pic>
        <p:nvPicPr>
          <p:cNvPr id="54285" name="Picture 13" descr="MCj02318720000[1]"/>
          <p:cNvPicPr>
            <a:picLocks noChangeAspect="1" noChangeArrowheads="1"/>
          </p:cNvPicPr>
          <p:nvPr/>
        </p:nvPicPr>
        <p:blipFill>
          <a:blip r:embed="rId4"/>
          <a:srcRect/>
          <a:stretch>
            <a:fillRect/>
          </a:stretch>
        </p:blipFill>
        <p:spPr bwMode="auto">
          <a:xfrm>
            <a:off x="4800600" y="1524000"/>
            <a:ext cx="1981200" cy="14128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124200" y="1600200"/>
            <a:ext cx="4343400" cy="3886200"/>
          </a:xfrm>
          <a:prstGeom prst="rect">
            <a:avLst/>
          </a:prstGeom>
          <a:noFill/>
          <a:ln w="9525">
            <a:noFill/>
            <a:miter lim="800000"/>
            <a:headEnd/>
            <a:tailEnd/>
          </a:ln>
          <a:effectLst/>
        </p:spPr>
        <p:txBody>
          <a:bodyPr anchor="ctr"/>
          <a:lstStyle/>
          <a:p>
            <a:r>
              <a:rPr lang="en-US" dirty="0">
                <a:solidFill>
                  <a:srgbClr val="FFFFFF"/>
                </a:solidFill>
                <a:latin typeface="Tahoma" charset="0"/>
              </a:rPr>
              <a:t>Those "at promise" in this domain enjoy and learn best from activities that use the body and involve movement, such as dance, crafts, mime, sports, acting and using </a:t>
            </a:r>
            <a:r>
              <a:rPr lang="en-US" dirty="0" err="1">
                <a:solidFill>
                  <a:srgbClr val="FFFFFF"/>
                </a:solidFill>
                <a:latin typeface="Tahoma" charset="0"/>
              </a:rPr>
              <a:t>manipulatives</a:t>
            </a:r>
            <a:r>
              <a:rPr lang="en-US" dirty="0">
                <a:solidFill>
                  <a:srgbClr val="FFFFFF"/>
                </a:solidFill>
                <a:latin typeface="Tahoma" charset="0"/>
              </a:rPr>
              <a:t>.</a:t>
            </a:r>
            <a:r>
              <a:rPr lang="en-US" dirty="0">
                <a:solidFill>
                  <a:srgbClr val="FFFFFF"/>
                </a:solidFill>
              </a:rPr>
              <a:t> </a:t>
            </a:r>
            <a:endParaRPr lang="en-US" sz="3200" dirty="0">
              <a:solidFill>
                <a:srgbClr val="FFFFFF"/>
              </a:solidFill>
            </a:endParaRPr>
          </a:p>
        </p:txBody>
      </p:sp>
      <p:sp>
        <p:nvSpPr>
          <p:cNvPr id="55302" name="Rectangle 6"/>
          <p:cNvSpPr>
            <a:spLocks noGrp="1" noChangeArrowheads="1"/>
          </p:cNvSpPr>
          <p:nvPr>
            <p:ph type="title" idx="4294967295"/>
          </p:nvPr>
        </p:nvSpPr>
        <p:spPr>
          <a:xfrm>
            <a:off x="0" y="304800"/>
            <a:ext cx="9144000" cy="1143000"/>
          </a:xfrm>
        </p:spPr>
        <p:txBody>
          <a:bodyPr/>
          <a:lstStyle/>
          <a:p>
            <a:r>
              <a:rPr lang="en-US" sz="4000" dirty="0">
                <a:solidFill>
                  <a:srgbClr val="FFFFFF"/>
                </a:solidFill>
                <a:latin typeface="Showcard Gothic" pitchFamily="82" charset="0"/>
              </a:rPr>
              <a:t>Bodily/Kinesthetic Activities</a:t>
            </a:r>
          </a:p>
        </p:txBody>
      </p:sp>
      <p:sp>
        <p:nvSpPr>
          <p:cNvPr id="55306"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55307" name="Picture 11" descr="MCj02318610000[1]"/>
          <p:cNvPicPr>
            <a:picLocks noChangeAspect="1" noChangeArrowheads="1"/>
          </p:cNvPicPr>
          <p:nvPr/>
        </p:nvPicPr>
        <p:blipFill>
          <a:blip r:embed="rId3"/>
          <a:srcRect/>
          <a:stretch>
            <a:fillRect/>
          </a:stretch>
        </p:blipFill>
        <p:spPr bwMode="auto">
          <a:xfrm>
            <a:off x="457200" y="1524000"/>
            <a:ext cx="2590800" cy="17668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2667000" y="1600200"/>
            <a:ext cx="3657600" cy="3962400"/>
          </a:xfrm>
          <a:prstGeom prst="rect">
            <a:avLst/>
          </a:prstGeom>
          <a:noFill/>
          <a:ln w="9525">
            <a:noFill/>
            <a:miter lim="800000"/>
            <a:headEnd/>
            <a:tailEnd/>
          </a:ln>
          <a:effectLst/>
        </p:spPr>
        <p:txBody>
          <a:bodyPr anchor="ctr"/>
          <a:lstStyle/>
          <a:p>
            <a:pPr algn="ctr"/>
            <a:r>
              <a:rPr lang="en-US" dirty="0" err="1">
                <a:solidFill>
                  <a:srgbClr val="FFFFFF"/>
                </a:solidFill>
                <a:latin typeface="Tahoma" charset="0"/>
              </a:rPr>
              <a:t>Barishnakov</a:t>
            </a:r>
            <a:r>
              <a:rPr lang="en-US" dirty="0">
                <a:solidFill>
                  <a:srgbClr val="FFFFFF"/>
                </a:solidFill>
                <a:latin typeface="Tahoma" charset="0"/>
              </a:rPr>
              <a:t/>
            </a:r>
            <a:br>
              <a:rPr lang="en-US" dirty="0">
                <a:solidFill>
                  <a:srgbClr val="FFFFFF"/>
                </a:solidFill>
                <a:latin typeface="Tahoma" charset="0"/>
              </a:rPr>
            </a:br>
            <a:r>
              <a:rPr lang="en-US" dirty="0">
                <a:solidFill>
                  <a:srgbClr val="FFFFFF"/>
                </a:solidFill>
                <a:latin typeface="Tahoma" charset="0"/>
              </a:rPr>
              <a:t>Cathy Rigby</a:t>
            </a:r>
            <a:br>
              <a:rPr lang="en-US" dirty="0">
                <a:solidFill>
                  <a:srgbClr val="FFFFFF"/>
                </a:solidFill>
                <a:latin typeface="Tahoma" charset="0"/>
              </a:rPr>
            </a:br>
            <a:r>
              <a:rPr lang="en-US" dirty="0">
                <a:solidFill>
                  <a:srgbClr val="FFFFFF"/>
                </a:solidFill>
                <a:latin typeface="Tahoma" charset="0"/>
              </a:rPr>
              <a:t>Tiger Woods</a:t>
            </a:r>
            <a:br>
              <a:rPr lang="en-US" dirty="0">
                <a:solidFill>
                  <a:srgbClr val="FFFFFF"/>
                </a:solidFill>
                <a:latin typeface="Tahoma" charset="0"/>
              </a:rPr>
            </a:br>
            <a:r>
              <a:rPr lang="en-US" dirty="0">
                <a:solidFill>
                  <a:srgbClr val="FFFFFF"/>
                </a:solidFill>
                <a:latin typeface="Tahoma" charset="0"/>
              </a:rPr>
              <a:t>Michael Jordan</a:t>
            </a:r>
            <a:br>
              <a:rPr lang="en-US" dirty="0">
                <a:solidFill>
                  <a:srgbClr val="FFFFFF"/>
                </a:solidFill>
                <a:latin typeface="Tahoma" charset="0"/>
              </a:rPr>
            </a:br>
            <a:r>
              <a:rPr lang="en-US" dirty="0">
                <a:solidFill>
                  <a:srgbClr val="FFFFFF"/>
                </a:solidFill>
                <a:latin typeface="Tahoma" charset="0"/>
              </a:rPr>
              <a:t>David Copperfield</a:t>
            </a:r>
            <a:br>
              <a:rPr lang="en-US" dirty="0">
                <a:solidFill>
                  <a:srgbClr val="FFFFFF"/>
                </a:solidFill>
                <a:latin typeface="Tahoma" charset="0"/>
              </a:rPr>
            </a:br>
            <a:r>
              <a:rPr lang="en-US" dirty="0">
                <a:solidFill>
                  <a:srgbClr val="FFFFFF"/>
                </a:solidFill>
                <a:latin typeface="Tahoma" charset="0"/>
              </a:rPr>
              <a:t>Marcel Marceau</a:t>
            </a:r>
            <a:br>
              <a:rPr lang="en-US" dirty="0">
                <a:solidFill>
                  <a:srgbClr val="FFFFFF"/>
                </a:solidFill>
                <a:latin typeface="Tahoma" charset="0"/>
              </a:rPr>
            </a:br>
            <a:r>
              <a:rPr lang="en-US" dirty="0">
                <a:solidFill>
                  <a:srgbClr val="FFFFFF"/>
                </a:solidFill>
                <a:latin typeface="Tahoma" charset="0"/>
              </a:rPr>
              <a:t>Charlie Chaplin</a:t>
            </a:r>
            <a:br>
              <a:rPr lang="en-US" dirty="0">
                <a:solidFill>
                  <a:srgbClr val="FFFFFF"/>
                </a:solidFill>
                <a:latin typeface="Tahoma" charset="0"/>
              </a:rPr>
            </a:br>
            <a:r>
              <a:rPr lang="en-US" dirty="0">
                <a:solidFill>
                  <a:srgbClr val="FFFFFF"/>
                </a:solidFill>
                <a:latin typeface="Tahoma" charset="0"/>
              </a:rPr>
              <a:t>Harry Houdini</a:t>
            </a:r>
            <a:br>
              <a:rPr lang="en-US" dirty="0">
                <a:solidFill>
                  <a:srgbClr val="FFFFFF"/>
                </a:solidFill>
                <a:latin typeface="Tahoma" charset="0"/>
              </a:rPr>
            </a:br>
            <a:r>
              <a:rPr lang="en-US" dirty="0">
                <a:solidFill>
                  <a:srgbClr val="FFFFFF"/>
                </a:solidFill>
                <a:latin typeface="Tahoma" charset="0"/>
              </a:rPr>
              <a:t>Mia </a:t>
            </a:r>
            <a:r>
              <a:rPr lang="en-US" dirty="0" smtClean="0">
                <a:solidFill>
                  <a:srgbClr val="FFFFFF"/>
                </a:solidFill>
                <a:latin typeface="Tahoma" charset="0"/>
              </a:rPr>
              <a:t>Hamm</a:t>
            </a:r>
          </a:p>
          <a:p>
            <a:r>
              <a:rPr lang="en-US" i="1" dirty="0" smtClean="0">
                <a:solidFill>
                  <a:srgbClr val="FFFFFF"/>
                </a:solidFill>
                <a:latin typeface="Tahoma" charset="0"/>
              </a:rPr>
              <a:t>brainstorm some more…</a:t>
            </a:r>
            <a:endParaRPr lang="en-US" i="1" dirty="0">
              <a:solidFill>
                <a:srgbClr val="FFFFFF"/>
              </a:solidFill>
            </a:endParaRPr>
          </a:p>
        </p:txBody>
      </p:sp>
      <p:sp>
        <p:nvSpPr>
          <p:cNvPr id="67590" name="Rectangle 6"/>
          <p:cNvSpPr>
            <a:spLocks noGrp="1" noChangeArrowheads="1"/>
          </p:cNvSpPr>
          <p:nvPr>
            <p:ph type="title" idx="4294967295"/>
          </p:nvPr>
        </p:nvSpPr>
        <p:spPr>
          <a:xfrm>
            <a:off x="0" y="304800"/>
            <a:ext cx="9144000" cy="1143000"/>
          </a:xfrm>
        </p:spPr>
        <p:txBody>
          <a:bodyPr/>
          <a:lstStyle/>
          <a:p>
            <a:r>
              <a:rPr lang="en-US" dirty="0">
                <a:solidFill>
                  <a:srgbClr val="FFFFFF"/>
                </a:solidFill>
                <a:latin typeface="Showcard Gothic" pitchFamily="82" charset="0"/>
              </a:rPr>
              <a:t>Body</a:t>
            </a:r>
            <a:r>
              <a:rPr lang="en-US" dirty="0" smtClean="0">
                <a:solidFill>
                  <a:srgbClr val="FFFFFF"/>
                </a:solidFill>
                <a:latin typeface="Showcard Gothic" pitchFamily="82" charset="0"/>
              </a:rPr>
              <a:t> Smart </a:t>
            </a:r>
            <a:r>
              <a:rPr lang="en-US" dirty="0">
                <a:solidFill>
                  <a:srgbClr val="FFFFFF"/>
                </a:solidFill>
                <a:latin typeface="Showcard Gothic" pitchFamily="82" charset="0"/>
              </a:rPr>
              <a:t>P</a:t>
            </a:r>
            <a:r>
              <a:rPr lang="en-US" dirty="0" smtClean="0">
                <a:solidFill>
                  <a:srgbClr val="FFFFFF"/>
                </a:solidFill>
                <a:latin typeface="Showcard Gothic" pitchFamily="82" charset="0"/>
              </a:rPr>
              <a:t>eople</a:t>
            </a:r>
            <a:endParaRPr lang="en-US" dirty="0">
              <a:solidFill>
                <a:srgbClr val="FFFFFF"/>
              </a:solidFill>
              <a:latin typeface="Showcard Gothic" pitchFamily="82" charset="0"/>
            </a:endParaRPr>
          </a:p>
        </p:txBody>
      </p:sp>
      <p:sp>
        <p:nvSpPr>
          <p:cNvPr id="67594" name="Text Box 10">
            <a:hlinkClick r:id="rId2" action="ppaction://hlinksldjump"/>
          </p:cNvPr>
          <p:cNvSpPr txBox="1">
            <a:spLocks noChangeArrowheads="1"/>
          </p:cNvSpPr>
          <p:nvPr/>
        </p:nvSpPr>
        <p:spPr bwMode="auto">
          <a:xfrm>
            <a:off x="2438400" y="6172200"/>
            <a:ext cx="41910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pic>
        <p:nvPicPr>
          <p:cNvPr id="67595" name="Picture 11" descr="MCj02318610000[1]"/>
          <p:cNvPicPr>
            <a:picLocks noChangeAspect="1" noChangeArrowheads="1"/>
          </p:cNvPicPr>
          <p:nvPr/>
        </p:nvPicPr>
        <p:blipFill>
          <a:blip r:embed="rId3"/>
          <a:srcRect/>
          <a:stretch>
            <a:fillRect/>
          </a:stretch>
        </p:blipFill>
        <p:spPr bwMode="auto">
          <a:xfrm>
            <a:off x="381000" y="1295400"/>
            <a:ext cx="2590800" cy="17668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905000" y="1447800"/>
            <a:ext cx="5410200" cy="3600986"/>
          </a:xfrm>
          <a:prstGeom prst="rect">
            <a:avLst/>
          </a:prstGeom>
          <a:noFill/>
          <a:ln w="9525">
            <a:noFill/>
            <a:miter lim="800000"/>
            <a:headEnd/>
            <a:tailEnd/>
          </a:ln>
          <a:effectLst/>
        </p:spPr>
        <p:txBody>
          <a:bodyPr>
            <a:spAutoFit/>
          </a:bodyPr>
          <a:lstStyle/>
          <a:p>
            <a:pPr algn="r">
              <a:spcBef>
                <a:spcPct val="50000"/>
              </a:spcBef>
            </a:pPr>
            <a:r>
              <a:rPr lang="en-US" dirty="0">
                <a:solidFill>
                  <a:srgbClr val="FFFFFF"/>
                </a:solidFill>
                <a:latin typeface="Tahoma" charset="0"/>
                <a:cs typeface="Times New Roman" pitchFamily="18" charset="0"/>
              </a:rPr>
              <a:t>1) Read a play, fairy tale or  drama suitable for classroom learning and your curriculum. Have the students</a:t>
            </a:r>
            <a:r>
              <a:rPr lang="en-US" dirty="0" smtClean="0">
                <a:solidFill>
                  <a:srgbClr val="FFFFFF"/>
                </a:solidFill>
                <a:latin typeface="Tahoma" charset="0"/>
                <a:cs typeface="Times New Roman" pitchFamily="18" charset="0"/>
              </a:rPr>
              <a:t> enhance </a:t>
            </a:r>
            <a:r>
              <a:rPr lang="en-US" dirty="0">
                <a:solidFill>
                  <a:srgbClr val="FFFFFF"/>
                </a:solidFill>
                <a:latin typeface="Tahoma" charset="0"/>
                <a:cs typeface="Times New Roman" pitchFamily="18" charset="0"/>
              </a:rPr>
              <a:t>the story by putting it into newspaper form along with other poems, history of the period, and other relevant information using </a:t>
            </a:r>
            <a:r>
              <a:rPr lang="en-US" i="1" dirty="0">
                <a:solidFill>
                  <a:srgbClr val="FFFFFF"/>
                </a:solidFill>
                <a:latin typeface="Tahoma" charset="0"/>
                <a:cs typeface="Times New Roman" pitchFamily="18" charset="0"/>
              </a:rPr>
              <a:t>MS Publisher</a:t>
            </a:r>
            <a:r>
              <a:rPr lang="en-US" dirty="0">
                <a:solidFill>
                  <a:srgbClr val="FFFFFF"/>
                </a:solidFill>
                <a:latin typeface="Tahoma" charset="0"/>
                <a:cs typeface="Times New Roman" pitchFamily="18" charset="0"/>
              </a:rPr>
              <a:t>.</a:t>
            </a:r>
            <a:r>
              <a:rPr lang="en-US" dirty="0">
                <a:solidFill>
                  <a:srgbClr val="FFFFFF"/>
                </a:solidFill>
                <a:cs typeface="Times New Roman" pitchFamily="18" charset="0"/>
              </a:rPr>
              <a:t> </a:t>
            </a:r>
          </a:p>
          <a:p>
            <a:pPr algn="r">
              <a:spcBef>
                <a:spcPct val="50000"/>
              </a:spcBef>
            </a:pPr>
            <a:endParaRPr lang="en-US" dirty="0">
              <a:solidFill>
                <a:schemeClr val="bg1"/>
              </a:solidFill>
            </a:endParaRPr>
          </a:p>
        </p:txBody>
      </p:sp>
      <p:sp>
        <p:nvSpPr>
          <p:cNvPr id="40964" name="Text Box 4"/>
          <p:cNvSpPr txBox="1">
            <a:spLocks noChangeArrowheads="1"/>
          </p:cNvSpPr>
          <p:nvPr/>
        </p:nvSpPr>
        <p:spPr bwMode="auto">
          <a:xfrm>
            <a:off x="3352800" y="838200"/>
            <a:ext cx="3733800" cy="584776"/>
          </a:xfrm>
          <a:prstGeom prst="rect">
            <a:avLst/>
          </a:prstGeom>
          <a:noFill/>
          <a:ln w="9525">
            <a:noFill/>
            <a:miter lim="800000"/>
            <a:headEnd/>
            <a:tailEnd/>
          </a:ln>
          <a:effectLst/>
        </p:spPr>
        <p:txBody>
          <a:bodyPr wrap="square">
            <a:spAutoFit/>
          </a:bodyPr>
          <a:lstStyle/>
          <a:p>
            <a:pPr algn="r">
              <a:spcBef>
                <a:spcPct val="50000"/>
              </a:spcBef>
            </a:pPr>
            <a:r>
              <a:rPr lang="en-US" sz="3200" dirty="0" smtClean="0">
                <a:solidFill>
                  <a:srgbClr val="FFFFFF"/>
                </a:solidFill>
                <a:latin typeface="Showcard Gothic" pitchFamily="82" charset="0"/>
              </a:rPr>
              <a:t>Reading</a:t>
            </a:r>
            <a:endParaRPr lang="en-US" sz="3200" dirty="0">
              <a:solidFill>
                <a:srgbClr val="FFFFFF"/>
              </a:solidFill>
              <a:latin typeface="Showcard Gothic" pitchFamily="82" charset="0"/>
            </a:endParaRPr>
          </a:p>
        </p:txBody>
      </p:sp>
      <p:sp>
        <p:nvSpPr>
          <p:cNvPr id="40965" name="Text Box 5"/>
          <p:cNvSpPr txBox="1">
            <a:spLocks noChangeArrowheads="1"/>
          </p:cNvSpPr>
          <p:nvPr/>
        </p:nvSpPr>
        <p:spPr bwMode="auto">
          <a:xfrm>
            <a:off x="2514600" y="6172200"/>
            <a:ext cx="40386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40967" name="Text Box 7"/>
          <p:cNvSpPr txBox="1">
            <a:spLocks noChangeArrowheads="1"/>
          </p:cNvSpPr>
          <p:nvPr/>
        </p:nvSpPr>
        <p:spPr bwMode="auto">
          <a:xfrm>
            <a:off x="2286000" y="5410200"/>
            <a:ext cx="16764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3" action="ppaction://hlinksldjump"/>
              </a:rPr>
              <a:t>Reading</a:t>
            </a:r>
            <a:endParaRPr lang="en-US" i="1" dirty="0">
              <a:solidFill>
                <a:schemeClr val="bg1"/>
              </a:solidFill>
              <a:latin typeface="Tahoma"/>
              <a:cs typeface="Tahoma"/>
            </a:endParaRPr>
          </a:p>
        </p:txBody>
      </p:sp>
      <p:sp>
        <p:nvSpPr>
          <p:cNvPr id="40968" name="Text Box 8"/>
          <p:cNvSpPr txBox="1">
            <a:spLocks noChangeArrowheads="1"/>
          </p:cNvSpPr>
          <p:nvPr/>
        </p:nvSpPr>
        <p:spPr bwMode="auto">
          <a:xfrm>
            <a:off x="4114800" y="54102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4" action="ppaction://hlinksldjump"/>
              </a:rPr>
              <a:t>Writing</a:t>
            </a:r>
            <a:endParaRPr lang="en-US" i="1" dirty="0">
              <a:solidFill>
                <a:schemeClr val="bg1"/>
              </a:solidFill>
              <a:latin typeface="Tahoma"/>
              <a:cs typeface="Tahoma"/>
            </a:endParaRPr>
          </a:p>
        </p:txBody>
      </p:sp>
      <p:sp>
        <p:nvSpPr>
          <p:cNvPr id="40969" name="Text Box 9"/>
          <p:cNvSpPr txBox="1">
            <a:spLocks noChangeArrowheads="1"/>
          </p:cNvSpPr>
          <p:nvPr/>
        </p:nvSpPr>
        <p:spPr bwMode="auto">
          <a:xfrm>
            <a:off x="5410200" y="5410200"/>
            <a:ext cx="26670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4" action="ppaction://hlinksldjump"/>
              </a:rPr>
              <a:t>Story-telling</a:t>
            </a:r>
            <a:endParaRPr lang="en-US" i="1" dirty="0">
              <a:solidFill>
                <a:schemeClr val="bg1"/>
              </a:solidFill>
              <a:latin typeface="Tahoma"/>
              <a:cs typeface="Tahoma"/>
            </a:endParaRPr>
          </a:p>
        </p:txBody>
      </p:sp>
      <p:pic>
        <p:nvPicPr>
          <p:cNvPr id="40972" name="Picture 12" descr="MCj02317770000[1]"/>
          <p:cNvPicPr>
            <a:picLocks noChangeAspect="1" noChangeArrowheads="1"/>
          </p:cNvPicPr>
          <p:nvPr/>
        </p:nvPicPr>
        <p:blipFill>
          <a:blip r:embed="rId5"/>
          <a:srcRect/>
          <a:stretch>
            <a:fillRect/>
          </a:stretch>
        </p:blipFill>
        <p:spPr bwMode="auto">
          <a:xfrm>
            <a:off x="762000" y="609600"/>
            <a:ext cx="2286000" cy="939800"/>
          </a:xfrm>
          <a:prstGeom prst="rect">
            <a:avLst/>
          </a:prstGeom>
          <a:noFill/>
        </p:spPr>
      </p:pic>
      <p:sp>
        <p:nvSpPr>
          <p:cNvPr id="9" name="Rectangle 8"/>
          <p:cNvSpPr/>
          <p:nvPr/>
        </p:nvSpPr>
        <p:spPr>
          <a:xfrm>
            <a:off x="3657600" y="4953000"/>
            <a:ext cx="1695797" cy="338554"/>
          </a:xfrm>
          <a:prstGeom prst="rect">
            <a:avLst/>
          </a:prstGeom>
        </p:spPr>
        <p:txBody>
          <a:bodyPr wrap="none">
            <a:spAutoFit/>
          </a:bodyPr>
          <a:lstStyle/>
          <a:p>
            <a:pPr algn="ctr"/>
            <a:r>
              <a:rPr lang="en-US" sz="1600" dirty="0" smtClean="0">
                <a:solidFill>
                  <a:srgbClr val="FFFF00"/>
                </a:solidFill>
                <a:latin typeface="Tahoma"/>
                <a:cs typeface="Tahoma"/>
                <a:hlinkClick r:id="rId6" action="ppaction://hlinksldjump"/>
              </a:rPr>
              <a:t>back to linguistic</a:t>
            </a:r>
            <a:endParaRPr lang="en-US" sz="1600" dirty="0">
              <a:solidFill>
                <a:srgbClr val="FFFF00"/>
              </a:solidFill>
              <a:latin typeface="Tahoma"/>
              <a:cs typeface="Tahoma"/>
            </a:endParaRPr>
          </a:p>
        </p:txBody>
      </p:sp>
    </p:spTree>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2057400"/>
            <a:ext cx="7848600" cy="2954655"/>
          </a:xfrm>
          <a:prstGeom prst="rect">
            <a:avLst/>
          </a:prstGeom>
          <a:noFill/>
          <a:ln w="9525">
            <a:noFill/>
            <a:miter lim="800000"/>
            <a:headEnd/>
            <a:tailEnd/>
          </a:ln>
          <a:effectLst/>
        </p:spPr>
        <p:txBody>
          <a:bodyPr wrap="square" lIns="0" tIns="0" rIns="0" bIns="0">
            <a:spAutoFit/>
          </a:bodyPr>
          <a:lstStyle/>
          <a:p>
            <a:pPr indent="-228600" algn="r">
              <a:tabLst>
                <a:tab pos="457200" algn="l"/>
              </a:tabLst>
            </a:pPr>
            <a:r>
              <a:rPr lang="en-US" dirty="0">
                <a:latin typeface="Tahoma" charset="0"/>
                <a:cs typeface="Times New Roman" pitchFamily="18" charset="0"/>
              </a:rPr>
              <a:t>Choose a play to read in class. </a:t>
            </a:r>
          </a:p>
          <a:p>
            <a:pPr indent="-228600" algn="r">
              <a:tabLst>
                <a:tab pos="457200" algn="l"/>
              </a:tabLst>
            </a:pPr>
            <a:r>
              <a:rPr lang="en-US" dirty="0">
                <a:latin typeface="Tahoma" charset="0"/>
                <a:cs typeface="Times New Roman" pitchFamily="18" charset="0"/>
              </a:rPr>
              <a:t>The student will then create a character (themselves in role play) that will become a new character in the play.  </a:t>
            </a:r>
          </a:p>
          <a:p>
            <a:pPr indent="-228600" algn="r">
              <a:tabLst>
                <a:tab pos="457200" algn="l"/>
              </a:tabLst>
            </a:pPr>
            <a:r>
              <a:rPr lang="en-US" dirty="0">
                <a:latin typeface="Tahoma" charset="0"/>
                <a:cs typeface="Times New Roman" pitchFamily="18" charset="0"/>
              </a:rPr>
              <a:t>How does self fit into the play</a:t>
            </a:r>
            <a:r>
              <a:rPr lang="en-US" dirty="0" smtClean="0">
                <a:latin typeface="Tahoma" charset="0"/>
                <a:cs typeface="Times New Roman" pitchFamily="18" charset="0"/>
              </a:rPr>
              <a:t>? Describe </a:t>
            </a:r>
            <a:r>
              <a:rPr lang="en-US" dirty="0">
                <a:latin typeface="Tahoma" charset="0"/>
                <a:cs typeface="Times New Roman" pitchFamily="18" charset="0"/>
              </a:rPr>
              <a:t>self as character?  </a:t>
            </a:r>
            <a:r>
              <a:rPr lang="en-US" dirty="0" smtClean="0">
                <a:latin typeface="Tahoma" charset="0"/>
                <a:cs typeface="Times New Roman" pitchFamily="18" charset="0"/>
              </a:rPr>
              <a:t> Describe </a:t>
            </a:r>
            <a:r>
              <a:rPr lang="en-US" dirty="0">
                <a:latin typeface="Tahoma" charset="0"/>
                <a:cs typeface="Times New Roman" pitchFamily="18" charset="0"/>
              </a:rPr>
              <a:t>details of fitting into </a:t>
            </a:r>
            <a:r>
              <a:rPr lang="en-US" dirty="0" smtClean="0">
                <a:latin typeface="Tahoma" charset="0"/>
                <a:cs typeface="Times New Roman" pitchFamily="18" charset="0"/>
              </a:rPr>
              <a:t>setting. Write </a:t>
            </a:r>
            <a:r>
              <a:rPr lang="en-US" dirty="0">
                <a:latin typeface="Tahoma" charset="0"/>
                <a:cs typeface="Times New Roman" pitchFamily="18" charset="0"/>
              </a:rPr>
              <a:t>some dialogue between self and at least one established character. Assemble the new story using MS Sound Recorder. </a:t>
            </a:r>
          </a:p>
        </p:txBody>
      </p:sp>
      <p:sp>
        <p:nvSpPr>
          <p:cNvPr id="41987" name="Rectangle 3"/>
          <p:cNvSpPr>
            <a:spLocks noChangeArrowheads="1"/>
          </p:cNvSpPr>
          <p:nvPr/>
        </p:nvSpPr>
        <p:spPr bwMode="auto">
          <a:xfrm>
            <a:off x="2667000" y="1371600"/>
            <a:ext cx="5410200" cy="461665"/>
          </a:xfrm>
          <a:prstGeom prst="rect">
            <a:avLst/>
          </a:prstGeom>
          <a:noFill/>
          <a:ln w="9525">
            <a:noFill/>
            <a:miter lim="800000"/>
            <a:headEnd/>
            <a:tailEnd/>
          </a:ln>
          <a:effectLst/>
        </p:spPr>
        <p:txBody>
          <a:bodyPr wrap="square">
            <a:spAutoFit/>
          </a:bodyPr>
          <a:lstStyle/>
          <a:p>
            <a:pPr algn="r"/>
            <a:r>
              <a:rPr lang="en-US" b="1" dirty="0">
                <a:solidFill>
                  <a:srgbClr val="FFFFFF"/>
                </a:solidFill>
                <a:latin typeface="Showcard Gothic" pitchFamily="82" charset="0"/>
                <a:cs typeface="Times New Roman" pitchFamily="18" charset="0"/>
              </a:rPr>
              <a:t>WRITING &amp; STORY-TELLING</a:t>
            </a:r>
          </a:p>
        </p:txBody>
      </p:sp>
      <p:sp>
        <p:nvSpPr>
          <p:cNvPr id="41988" name="Text Box 4">
            <a:hlinkClick r:id="rId2" action="ppaction://hlinksldjump"/>
          </p:cNvPr>
          <p:cNvSpPr txBox="1">
            <a:spLocks noChangeArrowheads="1"/>
          </p:cNvSpPr>
          <p:nvPr/>
        </p:nvSpPr>
        <p:spPr bwMode="auto">
          <a:xfrm>
            <a:off x="2590800" y="6172200"/>
            <a:ext cx="40386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41990" name="Rectangle 6"/>
          <p:cNvSpPr>
            <a:spLocks noGrp="1" noChangeArrowheads="1"/>
          </p:cNvSpPr>
          <p:nvPr>
            <p:ph type="title" idx="4294967295"/>
          </p:nvPr>
        </p:nvSpPr>
        <p:spPr>
          <a:xfrm>
            <a:off x="0" y="533400"/>
            <a:ext cx="9144000" cy="990600"/>
          </a:xfrm>
        </p:spPr>
        <p:txBody>
          <a:bodyPr>
            <a:noAutofit/>
          </a:bodyPr>
          <a:lstStyle/>
          <a:p>
            <a:r>
              <a:rPr lang="en-US" sz="3600" dirty="0">
                <a:solidFill>
                  <a:srgbClr val="FFFFFF"/>
                </a:solidFill>
                <a:latin typeface="Showcard Gothic" pitchFamily="82" charset="0"/>
              </a:rPr>
              <a:t>Linguistic Intelligence Lesson Plan Idea</a:t>
            </a:r>
            <a:endParaRPr lang="en-US" sz="3600" dirty="0">
              <a:solidFill>
                <a:srgbClr val="FFFFFF"/>
              </a:solidFill>
            </a:endParaRPr>
          </a:p>
        </p:txBody>
      </p:sp>
      <p:sp>
        <p:nvSpPr>
          <p:cNvPr id="41991" name="Text Box 7"/>
          <p:cNvSpPr txBox="1">
            <a:spLocks noChangeArrowheads="1"/>
          </p:cNvSpPr>
          <p:nvPr/>
        </p:nvSpPr>
        <p:spPr bwMode="auto">
          <a:xfrm>
            <a:off x="2133600" y="5410200"/>
            <a:ext cx="15240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3" action="ppaction://hlinksldjump"/>
              </a:rPr>
              <a:t>Reading</a:t>
            </a:r>
            <a:endParaRPr lang="en-US" i="1" dirty="0">
              <a:solidFill>
                <a:schemeClr val="bg1"/>
              </a:solidFill>
              <a:latin typeface="Tahoma"/>
              <a:cs typeface="Tahoma"/>
            </a:endParaRPr>
          </a:p>
        </p:txBody>
      </p:sp>
      <p:sp>
        <p:nvSpPr>
          <p:cNvPr id="41992" name="Text Box 8"/>
          <p:cNvSpPr txBox="1">
            <a:spLocks noChangeArrowheads="1"/>
          </p:cNvSpPr>
          <p:nvPr/>
        </p:nvSpPr>
        <p:spPr bwMode="auto">
          <a:xfrm>
            <a:off x="4114800" y="54102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4" action="ppaction://hlinksldjump"/>
              </a:rPr>
              <a:t>Writing</a:t>
            </a:r>
            <a:endParaRPr lang="en-US" i="1" dirty="0">
              <a:solidFill>
                <a:schemeClr val="bg1"/>
              </a:solidFill>
              <a:latin typeface="Tahoma"/>
              <a:cs typeface="Tahoma"/>
            </a:endParaRPr>
          </a:p>
        </p:txBody>
      </p:sp>
      <p:sp>
        <p:nvSpPr>
          <p:cNvPr id="41993" name="Text Box 9"/>
          <p:cNvSpPr txBox="1">
            <a:spLocks noChangeArrowheads="1"/>
          </p:cNvSpPr>
          <p:nvPr/>
        </p:nvSpPr>
        <p:spPr bwMode="auto">
          <a:xfrm>
            <a:off x="5410200" y="5410200"/>
            <a:ext cx="2590800" cy="461665"/>
          </a:xfrm>
          <a:prstGeom prst="rect">
            <a:avLst/>
          </a:prstGeom>
          <a:noFill/>
          <a:ln w="9525">
            <a:noFill/>
            <a:miter lim="800000"/>
            <a:headEnd/>
            <a:tailEnd/>
          </a:ln>
          <a:effectLst/>
        </p:spPr>
        <p:txBody>
          <a:bodyPr wrap="square">
            <a:spAutoFit/>
          </a:bodyPr>
          <a:lstStyle/>
          <a:p>
            <a:pPr>
              <a:spcBef>
                <a:spcPct val="50000"/>
              </a:spcBef>
            </a:pPr>
            <a:r>
              <a:rPr lang="en-US" i="1" dirty="0">
                <a:solidFill>
                  <a:srgbClr val="FFFF00"/>
                </a:solidFill>
                <a:latin typeface="Tahoma"/>
                <a:cs typeface="Tahoma"/>
                <a:hlinkClick r:id="rId4" action="ppaction://hlinksldjump"/>
              </a:rPr>
              <a:t>Story-telling</a:t>
            </a:r>
            <a:endParaRPr lang="en-US" i="1" dirty="0">
              <a:solidFill>
                <a:srgbClr val="FFFF00"/>
              </a:solidFill>
              <a:latin typeface="Tahoma"/>
              <a:cs typeface="Tahoma"/>
            </a:endParaRPr>
          </a:p>
        </p:txBody>
      </p:sp>
      <p:pic>
        <p:nvPicPr>
          <p:cNvPr id="41996" name="Picture 12" descr="MCj02317770000[1]"/>
          <p:cNvPicPr>
            <a:picLocks noChangeAspect="1" noChangeArrowheads="1"/>
          </p:cNvPicPr>
          <p:nvPr/>
        </p:nvPicPr>
        <p:blipFill>
          <a:blip r:embed="rId5"/>
          <a:srcRect/>
          <a:stretch>
            <a:fillRect/>
          </a:stretch>
        </p:blipFill>
        <p:spPr bwMode="auto">
          <a:xfrm>
            <a:off x="609600" y="1371600"/>
            <a:ext cx="2209800" cy="908050"/>
          </a:xfrm>
          <a:prstGeom prst="rect">
            <a:avLst/>
          </a:prstGeom>
          <a:noFill/>
        </p:spPr>
      </p:pic>
      <p:sp>
        <p:nvSpPr>
          <p:cNvPr id="10" name="Rectangle 9"/>
          <p:cNvSpPr/>
          <p:nvPr/>
        </p:nvSpPr>
        <p:spPr>
          <a:xfrm>
            <a:off x="3810000" y="5105400"/>
            <a:ext cx="1695797" cy="338554"/>
          </a:xfrm>
          <a:prstGeom prst="rect">
            <a:avLst/>
          </a:prstGeom>
        </p:spPr>
        <p:txBody>
          <a:bodyPr wrap="none">
            <a:spAutoFit/>
          </a:bodyPr>
          <a:lstStyle/>
          <a:p>
            <a:pPr algn="ctr"/>
            <a:r>
              <a:rPr lang="en-US" sz="1600" dirty="0" smtClean="0">
                <a:solidFill>
                  <a:srgbClr val="FFFF00"/>
                </a:solidFill>
                <a:latin typeface="Tahoma"/>
                <a:cs typeface="Tahoma"/>
                <a:hlinkClick r:id="rId6" action="ppaction://hlinksldjump"/>
              </a:rPr>
              <a:t>back to linguistic</a:t>
            </a:r>
            <a:endParaRPr lang="en-US" sz="1600" dirty="0">
              <a:solidFill>
                <a:srgbClr val="FFFF00"/>
              </a:solidFill>
              <a:latin typeface="Tahoma"/>
              <a:cs typeface="Tahoma"/>
            </a:endParaRPr>
          </a:p>
        </p:txBody>
      </p:sp>
    </p:spTree>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209800" y="2514600"/>
            <a:ext cx="4343400" cy="1760482"/>
          </a:xfrm>
          <a:prstGeom prst="rect">
            <a:avLst/>
          </a:prstGeom>
          <a:noFill/>
          <a:ln w="9525">
            <a:noFill/>
            <a:miter lim="800000"/>
            <a:headEnd/>
            <a:tailEnd/>
          </a:ln>
          <a:effectLst/>
        </p:spPr>
        <p:txBody>
          <a:bodyPr wrap="square">
            <a:spAutoFit/>
          </a:bodyPr>
          <a:lstStyle/>
          <a:p>
            <a:pPr algn="r" eaLnBrk="1" hangingPunct="1">
              <a:lnSpc>
                <a:spcPct val="90000"/>
              </a:lnSpc>
              <a:spcBef>
                <a:spcPct val="20000"/>
              </a:spcBef>
            </a:pPr>
            <a:r>
              <a:rPr lang="en-US" dirty="0">
                <a:solidFill>
                  <a:srgbClr val="FFFFFF"/>
                </a:solidFill>
                <a:latin typeface="Tahoma" charset="0"/>
                <a:cs typeface="Times New Roman" pitchFamily="18" charset="0"/>
              </a:rPr>
              <a:t>Students create a drawing or collage or edit a photo using Adobe Photoshop or other photo editing program to make a self-portrait.</a:t>
            </a:r>
          </a:p>
        </p:txBody>
      </p:sp>
      <p:sp>
        <p:nvSpPr>
          <p:cNvPr id="45060" name="Text Box 4"/>
          <p:cNvSpPr txBox="1">
            <a:spLocks noChangeArrowheads="1"/>
          </p:cNvSpPr>
          <p:nvPr/>
        </p:nvSpPr>
        <p:spPr bwMode="auto">
          <a:xfrm>
            <a:off x="2667000" y="6172200"/>
            <a:ext cx="39624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a:cs typeface="Showcard Gothic"/>
                <a:hlinkClick r:id="rId2" action="ppaction://hlinksldjump"/>
              </a:rPr>
              <a:t>Multiple Intelligences</a:t>
            </a:r>
            <a:endParaRPr lang="en-US" sz="1600" dirty="0">
              <a:solidFill>
                <a:schemeClr val="hlink"/>
              </a:solidFill>
              <a:latin typeface="Showcard Gothic"/>
              <a:cs typeface="Showcard Gothic"/>
            </a:endParaRPr>
          </a:p>
        </p:txBody>
      </p:sp>
      <p:sp>
        <p:nvSpPr>
          <p:cNvPr id="45061" name="Rectangle 5"/>
          <p:cNvSpPr>
            <a:spLocks noChangeArrowheads="1"/>
          </p:cNvSpPr>
          <p:nvPr/>
        </p:nvSpPr>
        <p:spPr bwMode="auto">
          <a:xfrm>
            <a:off x="2362200" y="1981200"/>
            <a:ext cx="4191000" cy="461665"/>
          </a:xfrm>
          <a:prstGeom prst="rect">
            <a:avLst/>
          </a:prstGeom>
          <a:noFill/>
          <a:ln w="9525">
            <a:noFill/>
            <a:miter lim="800000"/>
            <a:headEnd/>
            <a:tailEnd/>
          </a:ln>
          <a:effectLst/>
        </p:spPr>
        <p:txBody>
          <a:bodyPr wrap="square">
            <a:spAutoFit/>
          </a:bodyPr>
          <a:lstStyle/>
          <a:p>
            <a:pPr algn="r"/>
            <a:r>
              <a:rPr lang="en-US" b="1" dirty="0">
                <a:solidFill>
                  <a:srgbClr val="FFFFFF"/>
                </a:solidFill>
                <a:latin typeface="Showcard Gothic" pitchFamily="82" charset="0"/>
                <a:cs typeface="Times New Roman" pitchFamily="18" charset="0"/>
              </a:rPr>
              <a:t>Adobe Photoshop Portrait</a:t>
            </a:r>
          </a:p>
        </p:txBody>
      </p:sp>
      <p:sp>
        <p:nvSpPr>
          <p:cNvPr id="45062" name="Rectangle 6"/>
          <p:cNvSpPr>
            <a:spLocks noGrp="1" noChangeArrowheads="1"/>
          </p:cNvSpPr>
          <p:nvPr>
            <p:ph type="title" idx="4294967295"/>
          </p:nvPr>
        </p:nvSpPr>
        <p:spPr>
          <a:xfrm>
            <a:off x="0" y="533400"/>
            <a:ext cx="9144000" cy="1143000"/>
          </a:xfrm>
        </p:spPr>
        <p:txBody>
          <a:bodyPr>
            <a:normAutofit fontScale="90000"/>
          </a:bodyPr>
          <a:lstStyle/>
          <a:p>
            <a:r>
              <a:rPr lang="en-US" sz="4000" dirty="0">
                <a:solidFill>
                  <a:srgbClr val="FFFFFF"/>
                </a:solidFill>
                <a:latin typeface="Showcard Gothic" pitchFamily="82" charset="0"/>
              </a:rPr>
              <a:t>VISUAL-Spatial Intelligence</a:t>
            </a:r>
            <a:r>
              <a:rPr lang="en-US" sz="4000" dirty="0" smtClean="0">
                <a:solidFill>
                  <a:srgbClr val="FFFFFF"/>
                </a:solidFill>
                <a:latin typeface="Showcard Gothic" pitchFamily="82" charset="0"/>
              </a:rPr>
              <a:t> </a:t>
            </a:r>
            <a:br>
              <a:rPr lang="en-US" sz="4000" dirty="0" smtClean="0">
                <a:solidFill>
                  <a:srgbClr val="FFFFFF"/>
                </a:solidFill>
                <a:latin typeface="Showcard Gothic" pitchFamily="82" charset="0"/>
              </a:rPr>
            </a:br>
            <a:r>
              <a:rPr lang="en-US" sz="4000" dirty="0" smtClean="0">
                <a:solidFill>
                  <a:srgbClr val="FFFFFF"/>
                </a:solidFill>
                <a:latin typeface="Showcard Gothic" pitchFamily="82" charset="0"/>
              </a:rPr>
              <a:t>Lesson </a:t>
            </a:r>
            <a:r>
              <a:rPr lang="en-US" sz="4000" dirty="0">
                <a:solidFill>
                  <a:srgbClr val="FFFFFF"/>
                </a:solidFill>
                <a:latin typeface="Showcard Gothic" pitchFamily="82" charset="0"/>
              </a:rPr>
              <a:t>Plan Idea</a:t>
            </a:r>
            <a:r>
              <a:rPr lang="en-US" sz="2400" dirty="0">
                <a:solidFill>
                  <a:srgbClr val="FFFFFF"/>
                </a:solidFill>
                <a:latin typeface="Showcard Gothic" pitchFamily="82" charset="0"/>
              </a:rPr>
              <a:t> </a:t>
            </a:r>
          </a:p>
        </p:txBody>
      </p:sp>
      <p:sp>
        <p:nvSpPr>
          <p:cNvPr id="45063" name="Text Box 7"/>
          <p:cNvSpPr txBox="1">
            <a:spLocks noChangeArrowheads="1"/>
          </p:cNvSpPr>
          <p:nvPr/>
        </p:nvSpPr>
        <p:spPr bwMode="auto">
          <a:xfrm>
            <a:off x="3733800" y="5638800"/>
            <a:ext cx="6096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Art</a:t>
            </a:r>
            <a:endParaRPr lang="en-US" i="1" dirty="0">
              <a:solidFill>
                <a:schemeClr val="bg1"/>
              </a:solidFill>
              <a:latin typeface="Tahoma"/>
              <a:cs typeface="Tahoma"/>
            </a:endParaRPr>
          </a:p>
        </p:txBody>
      </p:sp>
      <p:sp>
        <p:nvSpPr>
          <p:cNvPr id="45064" name="Text Box 8"/>
          <p:cNvSpPr txBox="1">
            <a:spLocks noChangeArrowheads="1"/>
          </p:cNvSpPr>
          <p:nvPr/>
        </p:nvSpPr>
        <p:spPr bwMode="auto">
          <a:xfrm>
            <a:off x="4648200" y="5638800"/>
            <a:ext cx="1143000" cy="461665"/>
          </a:xfrm>
          <a:prstGeom prst="rect">
            <a:avLst/>
          </a:prstGeom>
          <a:noFill/>
          <a:ln w="9525">
            <a:noFill/>
            <a:miter lim="800000"/>
            <a:headEnd/>
            <a:tailEnd/>
          </a:ln>
          <a:effectLst/>
        </p:spPr>
        <p:txBody>
          <a:bodyPr wrap="square">
            <a:spAutoFit/>
          </a:bodyPr>
          <a:lstStyle/>
          <a:p>
            <a:pPr>
              <a:spcBef>
                <a:spcPct val="50000"/>
              </a:spcBef>
            </a:pPr>
            <a:r>
              <a:rPr lang="en-US" i="1" dirty="0">
                <a:solidFill>
                  <a:schemeClr val="bg1"/>
                </a:solidFill>
                <a:latin typeface="Tahoma"/>
                <a:cs typeface="Tahoma"/>
                <a:hlinkClick r:id="rId3" action="ppaction://hlinksldjump"/>
              </a:rPr>
              <a:t>Video</a:t>
            </a:r>
            <a:endParaRPr lang="en-US" i="1" dirty="0">
              <a:solidFill>
                <a:schemeClr val="bg1"/>
              </a:solidFill>
              <a:latin typeface="Tahoma"/>
              <a:cs typeface="Tahoma"/>
            </a:endParaRPr>
          </a:p>
        </p:txBody>
      </p:sp>
      <p:pic>
        <p:nvPicPr>
          <p:cNvPr id="45066" name="Picture 10" descr="MCj02317610000[1]"/>
          <p:cNvPicPr>
            <a:picLocks noChangeAspect="1" noChangeArrowheads="1"/>
          </p:cNvPicPr>
          <p:nvPr/>
        </p:nvPicPr>
        <p:blipFill>
          <a:blip r:embed="rId4"/>
          <a:srcRect/>
          <a:stretch>
            <a:fillRect/>
          </a:stretch>
        </p:blipFill>
        <p:spPr bwMode="auto">
          <a:xfrm>
            <a:off x="304800" y="1828800"/>
            <a:ext cx="1752600" cy="1071563"/>
          </a:xfrm>
          <a:prstGeom prst="rect">
            <a:avLst/>
          </a:prstGeom>
          <a:noFill/>
        </p:spPr>
      </p:pic>
      <p:sp>
        <p:nvSpPr>
          <p:cNvPr id="9" name="TextBox 8"/>
          <p:cNvSpPr txBox="1"/>
          <p:nvPr/>
        </p:nvSpPr>
        <p:spPr>
          <a:xfrm>
            <a:off x="0" y="5257800"/>
            <a:ext cx="9144000" cy="369332"/>
          </a:xfrm>
          <a:prstGeom prst="rect">
            <a:avLst/>
          </a:prstGeom>
          <a:noFill/>
        </p:spPr>
        <p:txBody>
          <a:bodyPr wrap="square" rtlCol="0">
            <a:spAutoFit/>
          </a:bodyPr>
          <a:lstStyle/>
          <a:p>
            <a:pPr algn="ctr"/>
            <a:r>
              <a:rPr lang="en-US" sz="1800" dirty="0" smtClean="0">
                <a:solidFill>
                  <a:srgbClr val="FFFF00"/>
                </a:solidFill>
                <a:latin typeface="Tahoma"/>
                <a:cs typeface="Tahoma"/>
                <a:hlinkClick r:id="" action="ppaction://noaction"/>
              </a:rPr>
              <a:t>back to visual / spatial</a:t>
            </a:r>
            <a:endParaRPr lang="en-US" sz="1800" dirty="0">
              <a:solidFill>
                <a:srgbClr val="FFFF00"/>
              </a:solidFill>
              <a:latin typeface="Tahoma"/>
              <a:cs typeface="Tahoma"/>
            </a:endParaRPr>
          </a:p>
        </p:txBody>
      </p:sp>
    </p:spTree>
  </p:cSld>
  <p:clrMapOvr>
    <a:masterClrMapping/>
  </p:clrMapOvr>
  <p:transition spd="med">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2209800" y="2895600"/>
            <a:ext cx="4800600" cy="1095685"/>
          </a:xfrm>
          <a:prstGeom prst="rect">
            <a:avLst/>
          </a:prstGeom>
          <a:noFill/>
          <a:ln w="9525">
            <a:noFill/>
            <a:miter lim="800000"/>
            <a:headEnd/>
            <a:tailEnd/>
          </a:ln>
          <a:effectLst/>
        </p:spPr>
        <p:txBody>
          <a:bodyPr>
            <a:spAutoFit/>
          </a:bodyPr>
          <a:lstStyle/>
          <a:p>
            <a:pPr algn="r" eaLnBrk="1" hangingPunct="1">
              <a:lnSpc>
                <a:spcPct val="90000"/>
              </a:lnSpc>
              <a:spcBef>
                <a:spcPct val="20000"/>
              </a:spcBef>
            </a:pPr>
            <a:r>
              <a:rPr lang="en-US" dirty="0">
                <a:solidFill>
                  <a:srgbClr val="FFFFFF"/>
                </a:solidFill>
                <a:latin typeface="Tahoma" charset="0"/>
                <a:cs typeface="Times New Roman" pitchFamily="18" charset="0"/>
              </a:rPr>
              <a:t>Students will create a video dramatizing a period in history which simulates a newscast.</a:t>
            </a:r>
          </a:p>
        </p:txBody>
      </p:sp>
      <p:sp>
        <p:nvSpPr>
          <p:cNvPr id="46084" name="Text Box 4"/>
          <p:cNvSpPr txBox="1">
            <a:spLocks noChangeArrowheads="1"/>
          </p:cNvSpPr>
          <p:nvPr/>
        </p:nvSpPr>
        <p:spPr bwMode="auto">
          <a:xfrm>
            <a:off x="2286000" y="6172200"/>
            <a:ext cx="4343400" cy="338554"/>
          </a:xfrm>
          <a:prstGeom prst="rect">
            <a:avLst/>
          </a:prstGeom>
          <a:noFill/>
          <a:ln w="9525">
            <a:noFill/>
            <a:miter lim="800000"/>
            <a:headEnd/>
            <a:tailEnd/>
          </a:ln>
          <a:effectLst/>
        </p:spPr>
        <p:txBody>
          <a:bodyPr>
            <a:spAutoFit/>
          </a:bodyPr>
          <a:lstStyle/>
          <a:p>
            <a:pPr algn="ctr"/>
            <a:r>
              <a:rPr lang="en-US" sz="1600" dirty="0">
                <a:solidFill>
                  <a:schemeClr val="hlink"/>
                </a:solidFill>
                <a:latin typeface="Showcard Gothic" pitchFamily="82" charset="0"/>
                <a:hlinkClick r:id="rId2" action="ppaction://hlinksldjump"/>
              </a:rPr>
              <a:t>Multiple Intelligences</a:t>
            </a:r>
            <a:endParaRPr lang="en-US" sz="1600" dirty="0">
              <a:solidFill>
                <a:schemeClr val="hlink"/>
              </a:solidFill>
              <a:latin typeface="Showcard Gothic" pitchFamily="82" charset="0"/>
            </a:endParaRPr>
          </a:p>
        </p:txBody>
      </p:sp>
      <p:sp>
        <p:nvSpPr>
          <p:cNvPr id="46085" name="Text Box 5"/>
          <p:cNvSpPr txBox="1">
            <a:spLocks noChangeArrowheads="1"/>
          </p:cNvSpPr>
          <p:nvPr/>
        </p:nvSpPr>
        <p:spPr bwMode="auto">
          <a:xfrm>
            <a:off x="4648200" y="5638800"/>
            <a:ext cx="12192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Video</a:t>
            </a:r>
            <a:endParaRPr lang="en-US" i="1" dirty="0">
              <a:solidFill>
                <a:schemeClr val="bg1"/>
              </a:solidFill>
              <a:latin typeface="Tahoma"/>
              <a:cs typeface="Tahoma"/>
            </a:endParaRPr>
          </a:p>
        </p:txBody>
      </p:sp>
      <p:sp>
        <p:nvSpPr>
          <p:cNvPr id="46086" name="Text Box 6"/>
          <p:cNvSpPr txBox="1">
            <a:spLocks noChangeArrowheads="1"/>
          </p:cNvSpPr>
          <p:nvPr/>
        </p:nvSpPr>
        <p:spPr bwMode="auto">
          <a:xfrm>
            <a:off x="3429000" y="5638800"/>
            <a:ext cx="1066800" cy="461665"/>
          </a:xfrm>
          <a:prstGeom prst="rect">
            <a:avLst/>
          </a:prstGeom>
          <a:noFill/>
          <a:ln w="9525">
            <a:noFill/>
            <a:miter lim="800000"/>
            <a:headEnd/>
            <a:tailEnd/>
          </a:ln>
          <a:effectLst/>
        </p:spPr>
        <p:txBody>
          <a:bodyPr>
            <a:spAutoFit/>
          </a:bodyPr>
          <a:lstStyle/>
          <a:p>
            <a:pPr>
              <a:spcBef>
                <a:spcPct val="50000"/>
              </a:spcBef>
            </a:pPr>
            <a:r>
              <a:rPr lang="en-US" i="1" dirty="0">
                <a:solidFill>
                  <a:schemeClr val="bg1"/>
                </a:solidFill>
                <a:latin typeface="Tahoma"/>
                <a:cs typeface="Tahoma"/>
                <a:hlinkClick r:id="rId3" action="ppaction://hlinksldjump"/>
              </a:rPr>
              <a:t>Art</a:t>
            </a:r>
            <a:endParaRPr lang="en-US" i="1" dirty="0">
              <a:solidFill>
                <a:schemeClr val="bg1"/>
              </a:solidFill>
              <a:latin typeface="Tahoma"/>
              <a:cs typeface="Tahoma"/>
            </a:endParaRPr>
          </a:p>
        </p:txBody>
      </p:sp>
      <p:sp>
        <p:nvSpPr>
          <p:cNvPr id="46087" name="Rectangle 7"/>
          <p:cNvSpPr>
            <a:spLocks noChangeArrowheads="1"/>
          </p:cNvSpPr>
          <p:nvPr/>
        </p:nvSpPr>
        <p:spPr bwMode="auto">
          <a:xfrm>
            <a:off x="2057400" y="2133600"/>
            <a:ext cx="5105400" cy="523220"/>
          </a:xfrm>
          <a:prstGeom prst="rect">
            <a:avLst/>
          </a:prstGeom>
          <a:noFill/>
          <a:ln w="9525">
            <a:noFill/>
            <a:miter lim="800000"/>
            <a:headEnd/>
            <a:tailEnd/>
          </a:ln>
          <a:effectLst/>
        </p:spPr>
        <p:txBody>
          <a:bodyPr>
            <a:spAutoFit/>
          </a:bodyPr>
          <a:lstStyle/>
          <a:p>
            <a:pPr algn="r"/>
            <a:r>
              <a:rPr lang="en-US" sz="2800" b="1" dirty="0">
                <a:solidFill>
                  <a:srgbClr val="FFFFFF"/>
                </a:solidFill>
                <a:latin typeface="Showcard Gothic" pitchFamily="82" charset="0"/>
                <a:cs typeface="Times New Roman" pitchFamily="18" charset="0"/>
              </a:rPr>
              <a:t>History,  Drama and Video</a:t>
            </a:r>
          </a:p>
        </p:txBody>
      </p:sp>
      <p:sp>
        <p:nvSpPr>
          <p:cNvPr id="46088" name="Rectangle 8"/>
          <p:cNvSpPr>
            <a:spLocks noGrp="1" noChangeArrowheads="1"/>
          </p:cNvSpPr>
          <p:nvPr>
            <p:ph type="title" idx="4294967295"/>
          </p:nvPr>
        </p:nvSpPr>
        <p:spPr>
          <a:xfrm>
            <a:off x="0" y="457200"/>
            <a:ext cx="9144000" cy="1295400"/>
          </a:xfrm>
        </p:spPr>
        <p:txBody>
          <a:bodyPr>
            <a:normAutofit fontScale="90000"/>
          </a:bodyPr>
          <a:lstStyle/>
          <a:p>
            <a:r>
              <a:rPr lang="en-US" sz="4000" dirty="0">
                <a:solidFill>
                  <a:srgbClr val="FFFFFF"/>
                </a:solidFill>
                <a:latin typeface="Showcard Gothic" pitchFamily="82" charset="0"/>
              </a:rPr>
              <a:t>VISUAL-Spatial Intelligence</a:t>
            </a:r>
            <a:r>
              <a:rPr lang="en-US" sz="4000" dirty="0" smtClean="0">
                <a:solidFill>
                  <a:srgbClr val="FFFFFF"/>
                </a:solidFill>
                <a:latin typeface="Showcard Gothic" pitchFamily="82" charset="0"/>
              </a:rPr>
              <a:t> </a:t>
            </a:r>
            <a:br>
              <a:rPr lang="en-US" sz="4000" dirty="0" smtClean="0">
                <a:solidFill>
                  <a:srgbClr val="FFFFFF"/>
                </a:solidFill>
                <a:latin typeface="Showcard Gothic" pitchFamily="82" charset="0"/>
              </a:rPr>
            </a:br>
            <a:r>
              <a:rPr lang="en-US" sz="4000" dirty="0" smtClean="0">
                <a:solidFill>
                  <a:srgbClr val="FFFFFF"/>
                </a:solidFill>
                <a:latin typeface="Showcard Gothic" pitchFamily="82" charset="0"/>
              </a:rPr>
              <a:t>Lesson </a:t>
            </a:r>
            <a:r>
              <a:rPr lang="en-US" sz="4000" dirty="0">
                <a:solidFill>
                  <a:srgbClr val="FFFFFF"/>
                </a:solidFill>
                <a:latin typeface="Showcard Gothic" pitchFamily="82" charset="0"/>
              </a:rPr>
              <a:t>Plan Idea</a:t>
            </a:r>
          </a:p>
        </p:txBody>
      </p:sp>
      <p:pic>
        <p:nvPicPr>
          <p:cNvPr id="46090" name="Picture 10" descr="MCj02317610000[1]"/>
          <p:cNvPicPr>
            <a:picLocks noChangeAspect="1" noChangeArrowheads="1"/>
          </p:cNvPicPr>
          <p:nvPr/>
        </p:nvPicPr>
        <p:blipFill>
          <a:blip r:embed="rId4"/>
          <a:srcRect/>
          <a:stretch>
            <a:fillRect/>
          </a:stretch>
        </p:blipFill>
        <p:spPr bwMode="auto">
          <a:xfrm>
            <a:off x="228600" y="1828800"/>
            <a:ext cx="1752600" cy="1071563"/>
          </a:xfrm>
          <a:prstGeom prst="rect">
            <a:avLst/>
          </a:prstGeom>
          <a:noFill/>
        </p:spPr>
      </p:pic>
      <p:sp>
        <p:nvSpPr>
          <p:cNvPr id="10" name="Rectangle 9"/>
          <p:cNvSpPr/>
          <p:nvPr/>
        </p:nvSpPr>
        <p:spPr>
          <a:xfrm>
            <a:off x="3429000" y="5257800"/>
            <a:ext cx="2210060" cy="338554"/>
          </a:xfrm>
          <a:prstGeom prst="rect">
            <a:avLst/>
          </a:prstGeom>
        </p:spPr>
        <p:txBody>
          <a:bodyPr wrap="none">
            <a:spAutoFit/>
          </a:bodyPr>
          <a:lstStyle/>
          <a:p>
            <a:pPr algn="ctr"/>
            <a:r>
              <a:rPr lang="en-US" sz="1600" dirty="0" smtClean="0">
                <a:solidFill>
                  <a:srgbClr val="FFFF00"/>
                </a:solidFill>
                <a:latin typeface="Tahoma"/>
                <a:cs typeface="Tahoma"/>
                <a:hlinkClick r:id="rId5" action="ppaction://hlinksldjump"/>
              </a:rPr>
              <a:t>back to visual / spatial</a:t>
            </a:r>
            <a:endParaRPr lang="en-US" sz="1600" dirty="0">
              <a:solidFill>
                <a:srgbClr val="FFFF00"/>
              </a:solidFill>
              <a:latin typeface="Tahoma"/>
              <a:cs typeface="Tahoma"/>
            </a:endParaRP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New">
  <a:themeElements>
    <a:clrScheme name="Focus">
      <a:dk1>
        <a:sysClr val="windowText" lastClr="000000"/>
      </a:dk1>
      <a:lt1>
        <a:sysClr val="window" lastClr="FFFFFF"/>
      </a:lt1>
      <a:dk2>
        <a:srgbClr val="0064E2"/>
      </a:dk2>
      <a:lt2>
        <a:srgbClr val="B5D2F5"/>
      </a:lt2>
      <a:accent1>
        <a:srgbClr val="FFB91D"/>
      </a:accent1>
      <a:accent2>
        <a:srgbClr val="F97817"/>
      </a:accent2>
      <a:accent3>
        <a:srgbClr val="6DE304"/>
      </a:accent3>
      <a:accent4>
        <a:srgbClr val="FF0000"/>
      </a:accent4>
      <a:accent5>
        <a:srgbClr val="732BEA"/>
      </a:accent5>
      <a:accent6>
        <a:srgbClr val="C913AD"/>
      </a:accent6>
      <a:hlink>
        <a:srgbClr val="FFE400"/>
      </a:hlink>
      <a:folHlink>
        <a:srgbClr val="A3EC6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New.thmx</Template>
  <TotalTime>922</TotalTime>
  <Words>1732</Words>
  <Application>Microsoft PowerPoint</Application>
  <PresentationFormat>On-screen Show (4:3)</PresentationFormat>
  <Paragraphs>228</Paragraphs>
  <Slides>41</Slides>
  <Notes>0</Notes>
  <HiddenSlides>0</HiddenSlides>
  <MMClips>0</MMClips>
  <ScaleCrop>false</ScaleCrop>
  <HeadingPairs>
    <vt:vector size="4" baseType="variant">
      <vt:variant>
        <vt:lpstr>Design Template</vt:lpstr>
      </vt:variant>
      <vt:variant>
        <vt:i4>1</vt:i4>
      </vt:variant>
      <vt:variant>
        <vt:lpstr>Slide Titles</vt:lpstr>
      </vt:variant>
      <vt:variant>
        <vt:i4>41</vt:i4>
      </vt:variant>
    </vt:vector>
  </HeadingPairs>
  <TitlesOfParts>
    <vt:vector size="42" baseType="lpstr">
      <vt:lpstr>New</vt:lpstr>
      <vt:lpstr> Multiple Intelligences </vt:lpstr>
      <vt:lpstr>Multiple Intelligences click on each picture</vt:lpstr>
      <vt:lpstr>Linguistic-Word Intelligence Defined  </vt:lpstr>
      <vt:lpstr> Linguistic-Word Intelligence Activities</vt:lpstr>
      <vt:lpstr>Word Smart People</vt:lpstr>
      <vt:lpstr>Word Smart Careers</vt:lpstr>
      <vt:lpstr>VISUAL-Spatial Defined</vt:lpstr>
      <vt:lpstr>VISUAL-Spatial Intelligence Activities</vt:lpstr>
      <vt:lpstr>VISUAL-Spatial People</vt:lpstr>
      <vt:lpstr>VISUAL-Spatial Careers</vt:lpstr>
      <vt:lpstr>MATHEMATICAL-Logical  Intelligence Defined</vt:lpstr>
      <vt:lpstr>MATHEMATICAL-Logical Traits</vt:lpstr>
      <vt:lpstr>MATHEMATICAL-Logical Activities</vt:lpstr>
      <vt:lpstr>Musical Defined</vt:lpstr>
      <vt:lpstr>Musical Intelligence Traits</vt:lpstr>
      <vt:lpstr>Musical Intelligence Activities</vt:lpstr>
      <vt:lpstr>Musical Intelligence Careers</vt:lpstr>
      <vt:lpstr>Music Smart People</vt:lpstr>
      <vt:lpstr>Naturalist Intelligence Defined</vt:lpstr>
      <vt:lpstr>Naturalist Intelligence Traits</vt:lpstr>
      <vt:lpstr>Naturalist Activities</vt:lpstr>
      <vt:lpstr>Naturalist Careers</vt:lpstr>
      <vt:lpstr>Nature Smart People</vt:lpstr>
      <vt:lpstr>Interpersonal Intelligence Defined</vt:lpstr>
      <vt:lpstr>Interpersonal Intelligence Traits</vt:lpstr>
      <vt:lpstr>Interpersonal Activities</vt:lpstr>
      <vt:lpstr>Interpersonal Careers</vt:lpstr>
      <vt:lpstr>People Smart People</vt:lpstr>
      <vt:lpstr>Intrapersonal Intelligence Defined</vt:lpstr>
      <vt:lpstr>Intrapersonal Intelligence Traits</vt:lpstr>
      <vt:lpstr>Intrapersonal Activities</vt:lpstr>
      <vt:lpstr>Self Smart People</vt:lpstr>
      <vt:lpstr>Intrapersonal Careers</vt:lpstr>
      <vt:lpstr>Bodily/Kinesthetic IntelligenceDefined</vt:lpstr>
      <vt:lpstr>Bodily/Kinesthetic Intelligence Traits</vt:lpstr>
      <vt:lpstr>Bodily/Kinesthetic Activities</vt:lpstr>
      <vt:lpstr>Body Smart People</vt:lpstr>
      <vt:lpstr>Slide 38</vt:lpstr>
      <vt:lpstr>Linguistic Intelligence Lesson Plan Idea</vt:lpstr>
      <vt:lpstr>VISUAL-Spatial Intelligence  Lesson Plan Idea </vt:lpstr>
      <vt:lpstr>VISUAL-Spatial Intelligence  Lesson Plan Idea</vt:lpstr>
    </vt:vector>
  </TitlesOfParts>
  <Manager/>
  <Company> </Company>
  <LinksUpToDate>false</LinksUpToDate>
  <SharedDoc>false</SharedDoc>
  <HyperlinkBase/>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Intelligences </dc:title>
  <dc:subject>Multiple Intelligences </dc:subject>
  <dc:creator>Katharine Bagby</dc:creator>
  <cp:keywords/>
  <dc:description/>
  <cp:lastModifiedBy>Katharine Bagby</cp:lastModifiedBy>
  <cp:revision>66</cp:revision>
  <cp:lastPrinted>2014-01-08T02:29:06Z</cp:lastPrinted>
  <dcterms:created xsi:type="dcterms:W3CDTF">2014-02-08T16:54:49Z</dcterms:created>
  <dcterms:modified xsi:type="dcterms:W3CDTF">2014-02-08T16:56:16Z</dcterms:modified>
  <cp:category/>
</cp:coreProperties>
</file>