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6" r:id="rId2"/>
    <p:sldMasterId id="2147483673" r:id="rId3"/>
  </p:sldMasterIdLst>
  <p:notesMasterIdLst>
    <p:notesMasterId r:id="rId45"/>
  </p:notesMasterIdLst>
  <p:handoutMasterIdLst>
    <p:handoutMasterId r:id="rId46"/>
  </p:handoutMasterIdLst>
  <p:sldIdLst>
    <p:sldId id="289" r:id="rId4"/>
    <p:sldId id="301" r:id="rId5"/>
    <p:sldId id="305" r:id="rId6"/>
    <p:sldId id="281" r:id="rId7"/>
    <p:sldId id="296" r:id="rId8"/>
    <p:sldId id="297" r:id="rId9"/>
    <p:sldId id="298" r:id="rId10"/>
    <p:sldId id="302" r:id="rId11"/>
    <p:sldId id="299" r:id="rId12"/>
    <p:sldId id="306" r:id="rId13"/>
    <p:sldId id="307" r:id="rId14"/>
    <p:sldId id="308" r:id="rId15"/>
    <p:sldId id="295" r:id="rId16"/>
    <p:sldId id="303" r:id="rId17"/>
    <p:sldId id="304" r:id="rId18"/>
    <p:sldId id="256" r:id="rId19"/>
    <p:sldId id="309" r:id="rId20"/>
    <p:sldId id="258" r:id="rId21"/>
    <p:sldId id="259" r:id="rId22"/>
    <p:sldId id="261" r:id="rId23"/>
    <p:sldId id="260" r:id="rId24"/>
    <p:sldId id="262" r:id="rId25"/>
    <p:sldId id="263" r:id="rId26"/>
    <p:sldId id="264" r:id="rId27"/>
    <p:sldId id="265" r:id="rId28"/>
    <p:sldId id="284" r:id="rId29"/>
    <p:sldId id="285" r:id="rId30"/>
    <p:sldId id="286" r:id="rId31"/>
    <p:sldId id="287" r:id="rId32"/>
    <p:sldId id="266" r:id="rId33"/>
    <p:sldId id="276" r:id="rId34"/>
    <p:sldId id="278" r:id="rId35"/>
    <p:sldId id="275" r:id="rId36"/>
    <p:sldId id="271" r:id="rId37"/>
    <p:sldId id="292" r:id="rId38"/>
    <p:sldId id="272" r:id="rId39"/>
    <p:sldId id="290" r:id="rId40"/>
    <p:sldId id="283" r:id="rId41"/>
    <p:sldId id="270" r:id="rId42"/>
    <p:sldId id="291" r:id="rId43"/>
    <p:sldId id="293" r:id="rId44"/>
  </p:sldIdLst>
  <p:sldSz cx="9144000" cy="6858000" type="screen4x3"/>
  <p:notesSz cx="6858000" cy="9144000"/>
  <p:defaultTextStyle>
    <a:defPPr>
      <a:defRPr lang="en-US"/>
    </a:defPPr>
    <a:lvl1pPr algn="l" rtl="0" fontAlgn="base">
      <a:spcBef>
        <a:spcPct val="0"/>
      </a:spcBef>
      <a:spcAft>
        <a:spcPct val="0"/>
      </a:spcAft>
      <a:defRPr sz="9600" kern="1200">
        <a:solidFill>
          <a:srgbClr val="663300"/>
        </a:solidFill>
        <a:latin typeface="Gloucester MT Extra Condensed" pitchFamily="18" charset="0"/>
        <a:ea typeface="+mn-ea"/>
        <a:cs typeface="+mn-cs"/>
      </a:defRPr>
    </a:lvl1pPr>
    <a:lvl2pPr marL="457200" algn="l" rtl="0" fontAlgn="base">
      <a:spcBef>
        <a:spcPct val="0"/>
      </a:spcBef>
      <a:spcAft>
        <a:spcPct val="0"/>
      </a:spcAft>
      <a:defRPr sz="9600" kern="1200">
        <a:solidFill>
          <a:srgbClr val="663300"/>
        </a:solidFill>
        <a:latin typeface="Gloucester MT Extra Condensed" pitchFamily="18" charset="0"/>
        <a:ea typeface="+mn-ea"/>
        <a:cs typeface="+mn-cs"/>
      </a:defRPr>
    </a:lvl2pPr>
    <a:lvl3pPr marL="914400" algn="l" rtl="0" fontAlgn="base">
      <a:spcBef>
        <a:spcPct val="0"/>
      </a:spcBef>
      <a:spcAft>
        <a:spcPct val="0"/>
      </a:spcAft>
      <a:defRPr sz="9600" kern="1200">
        <a:solidFill>
          <a:srgbClr val="663300"/>
        </a:solidFill>
        <a:latin typeface="Gloucester MT Extra Condensed" pitchFamily="18" charset="0"/>
        <a:ea typeface="+mn-ea"/>
        <a:cs typeface="+mn-cs"/>
      </a:defRPr>
    </a:lvl3pPr>
    <a:lvl4pPr marL="1371600" algn="l" rtl="0" fontAlgn="base">
      <a:spcBef>
        <a:spcPct val="0"/>
      </a:spcBef>
      <a:spcAft>
        <a:spcPct val="0"/>
      </a:spcAft>
      <a:defRPr sz="9600" kern="1200">
        <a:solidFill>
          <a:srgbClr val="663300"/>
        </a:solidFill>
        <a:latin typeface="Gloucester MT Extra Condensed" pitchFamily="18" charset="0"/>
        <a:ea typeface="+mn-ea"/>
        <a:cs typeface="+mn-cs"/>
      </a:defRPr>
    </a:lvl4pPr>
    <a:lvl5pPr marL="1828800" algn="l" rtl="0" fontAlgn="base">
      <a:spcBef>
        <a:spcPct val="0"/>
      </a:spcBef>
      <a:spcAft>
        <a:spcPct val="0"/>
      </a:spcAft>
      <a:defRPr sz="9600" kern="1200">
        <a:solidFill>
          <a:srgbClr val="663300"/>
        </a:solidFill>
        <a:latin typeface="Gloucester MT Extra Condensed" pitchFamily="18" charset="0"/>
        <a:ea typeface="+mn-ea"/>
        <a:cs typeface="+mn-cs"/>
      </a:defRPr>
    </a:lvl5pPr>
    <a:lvl6pPr marL="2286000" algn="l" defTabSz="914400" rtl="0" eaLnBrk="1" latinLnBrk="0" hangingPunct="1">
      <a:defRPr sz="9600" kern="1200">
        <a:solidFill>
          <a:srgbClr val="663300"/>
        </a:solidFill>
        <a:latin typeface="Gloucester MT Extra Condensed" pitchFamily="18" charset="0"/>
        <a:ea typeface="+mn-ea"/>
        <a:cs typeface="+mn-cs"/>
      </a:defRPr>
    </a:lvl6pPr>
    <a:lvl7pPr marL="2743200" algn="l" defTabSz="914400" rtl="0" eaLnBrk="1" latinLnBrk="0" hangingPunct="1">
      <a:defRPr sz="9600" kern="1200">
        <a:solidFill>
          <a:srgbClr val="663300"/>
        </a:solidFill>
        <a:latin typeface="Gloucester MT Extra Condensed" pitchFamily="18" charset="0"/>
        <a:ea typeface="+mn-ea"/>
        <a:cs typeface="+mn-cs"/>
      </a:defRPr>
    </a:lvl7pPr>
    <a:lvl8pPr marL="3200400" algn="l" defTabSz="914400" rtl="0" eaLnBrk="1" latinLnBrk="0" hangingPunct="1">
      <a:defRPr sz="9600" kern="1200">
        <a:solidFill>
          <a:srgbClr val="663300"/>
        </a:solidFill>
        <a:latin typeface="Gloucester MT Extra Condensed" pitchFamily="18" charset="0"/>
        <a:ea typeface="+mn-ea"/>
        <a:cs typeface="+mn-cs"/>
      </a:defRPr>
    </a:lvl8pPr>
    <a:lvl9pPr marL="3657600" algn="l" defTabSz="914400" rtl="0" eaLnBrk="1" latinLnBrk="0" hangingPunct="1">
      <a:defRPr sz="9600" kern="1200">
        <a:solidFill>
          <a:srgbClr val="663300"/>
        </a:solidFill>
        <a:latin typeface="Gloucester MT Extra Condense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660066"/>
    <a:srgbClr val="FF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39" autoAdjust="0"/>
    <p:restoredTop sz="91009" autoAdjust="0"/>
  </p:normalViewPr>
  <p:slideViewPr>
    <p:cSldViewPr>
      <p:cViewPr varScale="1">
        <p:scale>
          <a:sx n="80" d="100"/>
          <a:sy n="80" d="100"/>
        </p:scale>
        <p:origin x="-96" y="-246"/>
      </p:cViewPr>
      <p:guideLst>
        <p:guide orient="horz" pos="2160"/>
        <p:guide pos="2880"/>
      </p:guideLst>
    </p:cSldViewPr>
  </p:slideViewPr>
  <p:outlineViewPr>
    <p:cViewPr>
      <p:scale>
        <a:sx n="50" d="100"/>
        <a:sy n="50"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8" d="100"/>
          <a:sy n="88" d="100"/>
        </p:scale>
        <p:origin x="-1950"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_rels/viewProps.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slide" Target="slides/slide20.xml"/><Relationship Id="rId1"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latin typeface="Times New Roman" pitchFamily="18" charset="0"/>
              </a:defRPr>
            </a:lvl1pPr>
          </a:lstStyle>
          <a:p>
            <a:pPr>
              <a:defRPr/>
            </a:pPr>
            <a:endParaRPr 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latin typeface="Times New Roman" pitchFamily="18" charset="0"/>
              </a:defRPr>
            </a:lvl1pPr>
          </a:lstStyle>
          <a:p>
            <a:pPr>
              <a:defRPr/>
            </a:pPr>
            <a:endParaRPr 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latin typeface="Times New Roman" pitchFamily="18" charset="0"/>
              </a:defRPr>
            </a:lvl1pPr>
          </a:lstStyle>
          <a:p>
            <a:pPr>
              <a:defRPr/>
            </a:pPr>
            <a:endParaRPr 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latin typeface="Times New Roman" pitchFamily="18" charset="0"/>
              </a:defRPr>
            </a:lvl1pPr>
          </a:lstStyle>
          <a:p>
            <a:pPr>
              <a:defRPr/>
            </a:pPr>
            <a:fld id="{6358F9F8-DDE1-4FA1-9216-42308E4A4EE3}"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Bernard MT Condensed" pitchFamily="18" charset="0"/>
              </a:defRPr>
            </a:lvl1pPr>
          </a:lstStyle>
          <a:p>
            <a:pPr>
              <a:defRPr/>
            </a:pPr>
            <a:endParaRPr lang="en-US"/>
          </a:p>
        </p:txBody>
      </p:sp>
      <p:sp>
        <p:nvSpPr>
          <p:cNvPr id="1433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Bernard MT Condensed" pitchFamily="18" charset="0"/>
              </a:defRPr>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434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Bernard MT Condensed" pitchFamily="18" charset="0"/>
              </a:defRPr>
            </a:lvl1pPr>
          </a:lstStyle>
          <a:p>
            <a:pPr>
              <a:defRPr/>
            </a:pPr>
            <a:endParaRPr lang="en-US"/>
          </a:p>
        </p:txBody>
      </p:sp>
      <p:sp>
        <p:nvSpPr>
          <p:cNvPr id="1434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Bernard MT Condensed" pitchFamily="18" charset="0"/>
              </a:defRPr>
            </a:lvl1pPr>
          </a:lstStyle>
          <a:p>
            <a:pPr>
              <a:defRPr/>
            </a:pPr>
            <a:fld id="{341822C0-FA4B-45BA-B7B5-E6F60509D9D8}"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C2D8CD79-DB63-4782-8541-A43B28351A58}" type="slidenum">
              <a:rPr lang="en-US" smtClean="0"/>
              <a:pPr/>
              <a:t>16</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smtClean="0">
                <a:latin typeface="Times New Roman" charset="0"/>
              </a:rPr>
              <a:t>Student must include an appropriate title, image, piece of music and appropriate credits for each.</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5F0436-205A-499A-9A37-45DEEED2A384}"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BF92EA6-BBB3-4C22-A3D4-43DA36CB42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5F0436-205A-499A-9A37-45DEEED2A384}"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BF92EA6-BBB3-4C22-A3D4-43DA36CB42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5F0436-205A-499A-9A37-45DEEED2A384}"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BF92EA6-BBB3-4C22-A3D4-43DA36CB42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55F0436-205A-499A-9A37-45DEEED2A384}" type="datetimeFigureOut">
              <a:rPr lang="en-US" smtClean="0"/>
              <a:pPr/>
              <a:t>11/27/2011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BF92EA6-BBB3-4C22-A3D4-43DA36CB42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55F0436-205A-499A-9A37-45DEEED2A384}" type="datetimeFigureOut">
              <a:rPr lang="en-US" smtClean="0"/>
              <a:pPr/>
              <a:t>11/27/2011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BF92EA6-BBB3-4C22-A3D4-43DA36CB42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55F0436-205A-499A-9A37-45DEEED2A384}" type="datetimeFigureOut">
              <a:rPr lang="en-US" smtClean="0"/>
              <a:pPr/>
              <a:t>11/27/2011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BF92EA6-BBB3-4C22-A3D4-43DA36CB42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Left Arrow 4">
            <a:hlinkClick r:id="" action="ppaction://hlinkshowjump?jump=previousslide"/>
          </p:cNvPr>
          <p:cNvSpPr/>
          <p:nvPr userDrawn="1"/>
        </p:nvSpPr>
        <p:spPr>
          <a:xfrm>
            <a:off x="914400" y="6144768"/>
            <a:ext cx="381000" cy="408432"/>
          </a:xfrm>
          <a:prstGeom prst="leftArrow">
            <a:avLst/>
          </a:prstGeom>
          <a:solidFill>
            <a:schemeClr val="accent2">
              <a:lumMod val="75000"/>
            </a:schemeClr>
          </a:solidFill>
          <a:effectLst>
            <a:outerShdw blurRad="50800" dist="50800" dir="5400000" algn="ctr" rotWithShape="0">
              <a:schemeClr val="accent3">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a:hlinkClick r:id="rId2" action="ppaction://hlinksldjump"/>
          </p:cNvPr>
          <p:cNvSpPr/>
          <p:nvPr userDrawn="1"/>
        </p:nvSpPr>
        <p:spPr>
          <a:xfrm>
            <a:off x="4419600" y="6172200"/>
            <a:ext cx="228600" cy="304800"/>
          </a:xfrm>
          <a:prstGeom prst="upArrow">
            <a:avLst/>
          </a:prstGeom>
          <a:solidFill>
            <a:schemeClr val="accent3">
              <a:lumMod val="60000"/>
              <a:lumOff val="40000"/>
            </a:schemeClr>
          </a:solidFill>
          <a:effectLst>
            <a:outerShdw blurRad="50800" dist="50800" dir="5400000" algn="ctr" rotWithShape="0">
              <a:schemeClr val="accent3">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userDrawn="1"/>
        </p:nvSpPr>
        <p:spPr>
          <a:xfrm>
            <a:off x="7848600" y="6172200"/>
            <a:ext cx="381000" cy="381000"/>
          </a:xfrm>
          <a:prstGeom prst="rightArrow">
            <a:avLst/>
          </a:prstGeom>
          <a:solidFill>
            <a:schemeClr val="accent2"/>
          </a:solidFill>
          <a:effectLst>
            <a:outerShdw blurRad="50800" dist="50800" dir="5400000" algn="ctr" rotWithShape="0">
              <a:schemeClr val="accent3">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55F0436-205A-499A-9A37-45DEEED2A384}" type="datetimeFigureOut">
              <a:rPr lang="en-US" smtClean="0"/>
              <a:pPr/>
              <a:t>11/27/2011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BF92EA6-BBB3-4C22-A3D4-43DA36CB42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55F0436-205A-499A-9A37-45DEEED2A384}" type="datetimeFigureOut">
              <a:rPr lang="en-US" smtClean="0"/>
              <a:pPr/>
              <a:t>11/27/2011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BF92EA6-BBB3-4C22-A3D4-43DA36CB42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5F0436-205A-499A-9A37-45DEEED2A384}" type="datetimeFigureOut">
              <a:rPr lang="en-US" smtClean="0"/>
              <a:pPr/>
              <a:t>11/27/2011</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BF92EA6-BBB3-4C22-A3D4-43DA36CB42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5F0436-205A-499A-9A37-45DEEED2A384}"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BF92EA6-BBB3-4C22-A3D4-43DA36CB428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smtClean="0"/>
              <a:t>Click to edit Master title style</a:t>
            </a:r>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D84F71-6424-4805-97D2-EE48FE72A990}"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FD69-8D7A-44D7-89C2-FDACAF84A049}"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5F0436-205A-499A-9A37-45DEEED2A384}" type="datetimeFigureOut">
              <a:rPr lang="en-US" smtClean="0"/>
              <a:pPr/>
              <a:t>11/27/2011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92EA6-BBB3-4C22-A3D4-43DA36CB4283}"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smtClean="0"/>
              <a:t>Click to edit Master title style</a:t>
            </a:r>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60" r:id="rId12"/>
  </p:sldLayoutIdLst>
  <p:txStyles>
    <p:titleStyle>
      <a:lvl1pPr algn="ctr" defTabSz="914400" rtl="0" eaLnBrk="1" latinLnBrk="0" hangingPunct="1">
        <a:spcBef>
          <a:spcPct val="0"/>
        </a:spcBef>
        <a:buNone/>
        <a:defRPr sz="4800" kern="1200" baseline="0">
          <a:solidFill>
            <a:schemeClr val="accent1">
              <a:lumMod val="50000"/>
            </a:schemeClr>
          </a:solidFill>
          <a:latin typeface="Showcard Gothic" pitchFamily="82"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000" kern="1200" baseline="0">
          <a:solidFill>
            <a:schemeClr val="tx1"/>
          </a:solidFill>
          <a:latin typeface="Gill Sans MT Condensed" pitchFamily="34" charset="0"/>
          <a:ea typeface="+mn-ea"/>
          <a:cs typeface="+mn-cs"/>
        </a:defRPr>
      </a:lvl1pPr>
      <a:lvl2pPr marL="742950" indent="-285750" algn="l" defTabSz="914400" rtl="0" eaLnBrk="1" latinLnBrk="0" hangingPunct="1">
        <a:spcBef>
          <a:spcPct val="20000"/>
        </a:spcBef>
        <a:buFont typeface="Arial" pitchFamily="34" charset="0"/>
        <a:buChar char="–"/>
        <a:defRPr sz="3000" kern="1200" baseline="0">
          <a:solidFill>
            <a:schemeClr val="tx1"/>
          </a:solidFill>
          <a:latin typeface="Gill Sans MT Condensed" pitchFamily="34" charset="0"/>
          <a:ea typeface="+mn-ea"/>
          <a:cs typeface="+mn-cs"/>
        </a:defRPr>
      </a:lvl2pPr>
      <a:lvl3pPr marL="1143000" indent="-228600" algn="l" defTabSz="914400" rtl="0" eaLnBrk="1" latinLnBrk="0" hangingPunct="1">
        <a:spcBef>
          <a:spcPct val="20000"/>
        </a:spcBef>
        <a:buFont typeface="Arial" pitchFamily="34" charset="0"/>
        <a:buChar char="•"/>
        <a:defRPr sz="3000" kern="1200" baseline="0">
          <a:solidFill>
            <a:schemeClr val="tx1"/>
          </a:solidFill>
          <a:latin typeface="Gill Sans MT Condensed" pitchFamily="34" charset="0"/>
          <a:ea typeface="+mn-ea"/>
          <a:cs typeface="+mn-cs"/>
        </a:defRPr>
      </a:lvl3pPr>
      <a:lvl4pPr marL="1600200" indent="-228600" algn="l" defTabSz="914400" rtl="0" eaLnBrk="1" latinLnBrk="0" hangingPunct="1">
        <a:spcBef>
          <a:spcPct val="20000"/>
        </a:spcBef>
        <a:buFont typeface="Arial" pitchFamily="34" charset="0"/>
        <a:buChar char="–"/>
        <a:defRPr sz="3000" kern="1200" baseline="0">
          <a:solidFill>
            <a:schemeClr val="tx1"/>
          </a:solidFill>
          <a:latin typeface="Gill Sans MT Condensed" pitchFamily="34" charset="0"/>
          <a:ea typeface="+mn-ea"/>
          <a:cs typeface="+mn-cs"/>
        </a:defRPr>
      </a:lvl4pPr>
      <a:lvl5pPr marL="2057400" indent="-228600" algn="l" defTabSz="914400" rtl="0" eaLnBrk="1" latinLnBrk="0" hangingPunct="1">
        <a:spcBef>
          <a:spcPct val="20000"/>
        </a:spcBef>
        <a:buFont typeface="Arial" pitchFamily="34" charset="0"/>
        <a:buChar char="»"/>
        <a:defRPr sz="3000" kern="1200" baseline="0">
          <a:solidFill>
            <a:schemeClr val="tx1"/>
          </a:solidFill>
          <a:latin typeface="Gill Sans MT Condensed"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D84F71-6424-4805-97D2-EE48FE72A990}" type="datetimeFigureOut">
              <a:rPr lang="en-US" smtClean="0"/>
              <a:pPr/>
              <a:t>11/27/2011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46FD69-8D7A-44D7-89C2-FDACAF84A04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4400">
                <a:solidFill>
                  <a:schemeClr val="accent3">
                    <a:lumMod val="75000"/>
                  </a:schemeClr>
                </a:solidFill>
                <a:effectLst>
                  <a:outerShdw blurRad="60007" dist="310007" dir="7680000" sy="30000" kx="1300200" algn="ctr" rotWithShape="0">
                    <a:prstClr val="black">
                      <a:alpha val="32000"/>
                    </a:prstClr>
                  </a:outerShdw>
                </a:effectLst>
                <a:latin typeface="Wingdings 3" pitchFamily="18" charset="2"/>
              </a:defRPr>
            </a:lvl1pPr>
          </a:lstStyle>
          <a:p>
            <a:r>
              <a:rPr lang="en-US" dirty="0" smtClean="0"/>
              <a:t>b</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4000">
                <a:solidFill>
                  <a:schemeClr val="accent3">
                    <a:lumMod val="75000"/>
                  </a:schemeClr>
                </a:solidFill>
                <a:effectLst>
                  <a:outerShdw blurRad="38100" dist="38100" dir="2700000" algn="tl">
                    <a:srgbClr val="000000">
                      <a:alpha val="43137"/>
                    </a:srgbClr>
                  </a:outerShdw>
                  <a:reflection blurRad="6350" stA="55000" endA="300" endPos="45500" dir="5400000" sy="-100000" algn="bl" rotWithShape="0"/>
                </a:effectLst>
                <a:latin typeface="Wingdings 3" pitchFamily="18" charset="2"/>
              </a:defRPr>
            </a:lvl1pPr>
          </a:lstStyle>
          <a:p>
            <a:r>
              <a:rPr lang="en-US" dirty="0" smtClean="0"/>
              <a:t>e</a:t>
            </a:r>
            <a:endParaRPr lang="en-US" dirty="0"/>
          </a:p>
        </p:txBody>
      </p:sp>
      <p:pic>
        <p:nvPicPr>
          <p:cNvPr id="45061" name="Picture 5" descr="C:\Users\kate\AppData\Local\Microsoft\Windows\Temporary Internet Files\Content.IE5\BA8AXKTD\MCj04336640000[1].wmf"/>
          <p:cNvPicPr>
            <a:picLocks noChangeAspect="1" noChangeArrowheads="1"/>
          </p:cNvPicPr>
          <p:nvPr userDrawn="1"/>
        </p:nvPicPr>
        <p:blipFill>
          <a:blip r:embed="rId14" cstate="print"/>
          <a:srcRect/>
          <a:stretch>
            <a:fillRect/>
          </a:stretch>
        </p:blipFill>
        <p:spPr bwMode="auto">
          <a:xfrm>
            <a:off x="4292773" y="6172200"/>
            <a:ext cx="660227" cy="533400"/>
          </a:xfrm>
          <a:prstGeom prst="rect">
            <a:avLst/>
          </a:prstGeom>
          <a:noFill/>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914400" rtl="0" eaLnBrk="1" latinLnBrk="0" hangingPunct="1">
        <a:spcBef>
          <a:spcPct val="0"/>
        </a:spcBef>
        <a:buNone/>
        <a:defRPr sz="4800" kern="1200" baseline="0">
          <a:solidFill>
            <a:schemeClr val="accent1">
              <a:lumMod val="50000"/>
            </a:schemeClr>
          </a:solidFill>
          <a:latin typeface="Showcard Gothic" pitchFamily="82"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000" kern="1200" baseline="0">
          <a:solidFill>
            <a:schemeClr val="tx1"/>
          </a:solidFill>
          <a:latin typeface="Gill Sans MT Condensed" pitchFamily="34" charset="0"/>
          <a:ea typeface="+mn-ea"/>
          <a:cs typeface="+mn-cs"/>
        </a:defRPr>
      </a:lvl1pPr>
      <a:lvl2pPr marL="742950" indent="-285750" algn="l" defTabSz="914400" rtl="0" eaLnBrk="1" latinLnBrk="0" hangingPunct="1">
        <a:spcBef>
          <a:spcPct val="20000"/>
        </a:spcBef>
        <a:buFont typeface="Arial" pitchFamily="34" charset="0"/>
        <a:buChar char="–"/>
        <a:defRPr sz="3000" kern="1200" baseline="0">
          <a:solidFill>
            <a:schemeClr val="tx1"/>
          </a:solidFill>
          <a:latin typeface="Gill Sans MT Condensed" pitchFamily="34" charset="0"/>
          <a:ea typeface="+mn-ea"/>
          <a:cs typeface="+mn-cs"/>
        </a:defRPr>
      </a:lvl2pPr>
      <a:lvl3pPr marL="1143000" indent="-228600" algn="l" defTabSz="914400" rtl="0" eaLnBrk="1" latinLnBrk="0" hangingPunct="1">
        <a:spcBef>
          <a:spcPct val="20000"/>
        </a:spcBef>
        <a:buFont typeface="Arial" pitchFamily="34" charset="0"/>
        <a:buChar char="•"/>
        <a:defRPr sz="3000" kern="1200" baseline="0">
          <a:solidFill>
            <a:schemeClr val="tx1"/>
          </a:solidFill>
          <a:latin typeface="Gill Sans MT Condensed" pitchFamily="34" charset="0"/>
          <a:ea typeface="+mn-ea"/>
          <a:cs typeface="+mn-cs"/>
        </a:defRPr>
      </a:lvl3pPr>
      <a:lvl4pPr marL="1600200" indent="-228600" algn="l" defTabSz="914400" rtl="0" eaLnBrk="1" latinLnBrk="0" hangingPunct="1">
        <a:spcBef>
          <a:spcPct val="20000"/>
        </a:spcBef>
        <a:buFont typeface="Arial" pitchFamily="34" charset="0"/>
        <a:buChar char="–"/>
        <a:defRPr sz="3000" kern="1200" baseline="0">
          <a:solidFill>
            <a:schemeClr val="tx1"/>
          </a:solidFill>
          <a:latin typeface="Gill Sans MT Condensed" pitchFamily="34" charset="0"/>
          <a:ea typeface="+mn-ea"/>
          <a:cs typeface="+mn-cs"/>
        </a:defRPr>
      </a:lvl4pPr>
      <a:lvl5pPr marL="2057400" indent="-228600" algn="l" defTabSz="914400" rtl="0" eaLnBrk="1" latinLnBrk="0" hangingPunct="1">
        <a:spcBef>
          <a:spcPct val="20000"/>
        </a:spcBef>
        <a:buFont typeface="Arial" pitchFamily="34" charset="0"/>
        <a:buChar char="»"/>
        <a:defRPr sz="3000" kern="1200" baseline="0">
          <a:solidFill>
            <a:schemeClr val="tx1"/>
          </a:solidFill>
          <a:latin typeface="Gill Sans MT Condensed"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G:\worksite\web-content\projects\civilwar\media%20files\CivilWarVocabPosters.wmv" TargetMode="External"/><Relationship Id="rId1" Type="http://schemas.openxmlformats.org/officeDocument/2006/relationships/video" Target="file:///C:\Users\kate\Pictures\Picasa\Movies\CivilWarVocabPosters1.wmv"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slide" Target="slide16.xml"/><Relationship Id="rId2" Type="http://schemas.openxmlformats.org/officeDocument/2006/relationships/slide" Target="slide4.xml"/><Relationship Id="rId1" Type="http://schemas.openxmlformats.org/officeDocument/2006/relationships/slideLayout" Target="../slideLayouts/slideLayout7.xml"/><Relationship Id="rId6" Type="http://schemas.openxmlformats.org/officeDocument/2006/relationships/slide" Target="slide13.xml"/><Relationship Id="rId5" Type="http://schemas.openxmlformats.org/officeDocument/2006/relationships/slide" Target="slide9.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hyperlink" Target="http://www.katebagby.com/BLOOM1.pdf" TargetMode="External"/><Relationship Id="rId2" Type="http://schemas.openxmlformats.org/officeDocument/2006/relationships/hyperlink" Target="http://en.wikipedia.org/wiki/Synergy" TargetMode="Externa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hyperlink" Target="http://www.brainchannels.com/thinker/mihaly.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mystandards.org/standards/browse/LA" TargetMode="External"/><Relationship Id="rId2" Type="http://schemas.openxmlformats.org/officeDocument/2006/relationships/hyperlink" Target="http://www.mystandards.org/" TargetMode="Externa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hyperlink" Target="http://www.webopedia.com/TERM/h/hardware.html" TargetMode="Externa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hyperlink" Target="http://audacity.sourceforge.net/" TargetMode="External"/><Relationship Id="rId2" Type="http://schemas.openxmlformats.org/officeDocument/2006/relationships/hyperlink" Target="http://sourceforge.net/" TargetMode="Externa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hyperlink" Target="http://www.nch.com.au/switch/" TargetMode="External"/><Relationship Id="rId4" Type="http://schemas.openxmlformats.org/officeDocument/2006/relationships/hyperlink" Target="http://www.mediaconverter.or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ebquest.sdsu.edu/searching/fournets.htm"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easybib.com/" TargetMode="External"/><Relationship Id="rId2" Type="http://schemas.openxmlformats.org/officeDocument/2006/relationships/hyperlink" Target="http://www.stfrancis.edu/content/cid/copyrightbay/fairuse.htm" TargetMode="Externa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Layout" Target="../slideLayouts/slideLayout7.xml"/><Relationship Id="rId1" Type="http://schemas.openxmlformats.org/officeDocument/2006/relationships/video" Target="file:///G:\KBAGBY\final\Final%20Presentation%20Folder\CivilWarVocabPosters.wmv" TargetMode="Externa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30.xml"/><Relationship Id="rId7" Type="http://schemas.openxmlformats.org/officeDocument/2006/relationships/image" Target="../media/image12.png"/><Relationship Id="rId2" Type="http://schemas.openxmlformats.org/officeDocument/2006/relationships/slide" Target="slide16.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slide" Target="slide35.xml"/><Relationship Id="rId4" Type="http://schemas.openxmlformats.org/officeDocument/2006/relationships/slide" Target="slide26.xml"/><Relationship Id="rId9" Type="http://schemas.openxmlformats.org/officeDocument/2006/relationships/slide" Target="slide4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audio" Target="file:///G:\worksite\web-content\projects\civilwar\media%20files\ashokan%20farewell.mid" TargetMode="External"/><Relationship Id="rId6" Type="http://schemas.openxmlformats.org/officeDocument/2006/relationships/image" Target="../media/image12.png"/><Relationship Id="rId5" Type="http://schemas.openxmlformats.org/officeDocument/2006/relationships/slide" Target="slide15.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file:///G:\worksite\web-content\projects\civilwar\media%20files\2.wav" TargetMode="External"/><Relationship Id="rId1" Type="http://schemas.openxmlformats.org/officeDocument/2006/relationships/audio" Target="file:///G:\worksite\web-content\projects\civilwar\media%20files\sound1623.wav" TargetMode="External"/><Relationship Id="rId6" Type="http://schemas.openxmlformats.org/officeDocument/2006/relationships/image" Target="../media/image12.png"/><Relationship Id="rId5" Type="http://schemas.openxmlformats.org/officeDocument/2006/relationships/slide" Target="slide4.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audio" Target="file:///G:\worksite\web-content\projects\civilwar\media%20files\3.wav" TargetMode="Externa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slide" Target="slide15.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lcweb2.loc.gov/cgi-bin/query/r?ammem/cwar:@OR(@field(AUTHOR+@3(Morris+Gallery+of+the+Cumberland,+Nashville,+Tenn+,+))+@field(OTHER+@3(Morris+Gallery+of+the+Cumberland,+Nashville,+Tenn+,+)))" TargetMode="Externa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audio" Target="file:///G:\worksite\web-content\projects\civilwar\media%20files\4.wav" TargetMode="External"/><Relationship Id="rId6" Type="http://schemas.openxmlformats.org/officeDocument/2006/relationships/slide" Target="slide15.xml"/><Relationship Id="rId5" Type="http://schemas.openxmlformats.org/officeDocument/2006/relationships/image" Target="../media/image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audio" Target="file:///G:\worksite\web-content\projects\civilwar\media%20files\5.wav" TargetMode="External"/><Relationship Id="rId6" Type="http://schemas.openxmlformats.org/officeDocument/2006/relationships/image" Target="../media/image20.png"/><Relationship Id="rId5" Type="http://schemas.openxmlformats.org/officeDocument/2006/relationships/image" Target="../media/image16.png"/><Relationship Id="rId4" Type="http://schemas.openxmlformats.org/officeDocument/2006/relationships/slide" Target="sl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audio" Target="file:///G:\worksite\web-content\projects\civilwar\media%20files\6.wav" TargetMode="External"/><Relationship Id="rId6" Type="http://schemas.openxmlformats.org/officeDocument/2006/relationships/image" Target="../media/image21.png"/><Relationship Id="rId5" Type="http://schemas.openxmlformats.org/officeDocument/2006/relationships/image" Target="../media/image16.png"/><Relationship Id="rId4" Type="http://schemas.openxmlformats.org/officeDocument/2006/relationships/slide" Target="slide15.xm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audio" Target="file:///G:\worksite\web-content\projects\civilwar\media%20files\7.wav" TargetMode="External"/><Relationship Id="rId1" Type="http://schemas.openxmlformats.org/officeDocument/2006/relationships/audio" Target="file:///I:\final\Final%20Presentation%20Folder\media%20files\songsprw1%5b1%5d.wav" TargetMode="External"/><Relationship Id="rId6" Type="http://schemas.openxmlformats.org/officeDocument/2006/relationships/slide" Target="slide15.xml"/><Relationship Id="rId5" Type="http://schemas.openxmlformats.org/officeDocument/2006/relationships/image" Target="../media/image18.jpeg"/><Relationship Id="rId4" Type="http://schemas.openxmlformats.org/officeDocument/2006/relationships/image" Target="../media/image9.jpeg"/><Relationship Id="rId9" Type="http://schemas.openxmlformats.org/officeDocument/2006/relationships/image" Target="../media/image23.png"/></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audio" Target="file:///G:\worksite\web-content\projects\civilwar\media%20files\8.wav" TargetMode="External"/><Relationship Id="rId1" Type="http://schemas.openxmlformats.org/officeDocument/2006/relationships/vmlDrawing" Target="../drawings/vmlDrawing1.vml"/><Relationship Id="rId6" Type="http://schemas.openxmlformats.org/officeDocument/2006/relationships/slide" Target="slide15.xml"/><Relationship Id="rId5" Type="http://schemas.openxmlformats.org/officeDocument/2006/relationships/oleObject" Target="../embeddings/oleObject1.bin"/><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audio" Target="file:///G:\worksite\web-content\projects\civilwar\media%20files\9.wav" TargetMode="External"/><Relationship Id="rId1" Type="http://schemas.openxmlformats.org/officeDocument/2006/relationships/vmlDrawing" Target="../drawings/vmlDrawing2.vml"/><Relationship Id="rId6" Type="http://schemas.openxmlformats.org/officeDocument/2006/relationships/slide" Target="slide15.xml"/><Relationship Id="rId5" Type="http://schemas.openxmlformats.org/officeDocument/2006/relationships/oleObject" Target="../embeddings/oleObject2.bin"/><Relationship Id="rId4" Type="http://schemas.openxmlformats.org/officeDocument/2006/relationships/image" Target="../media/image9.jpeg"/></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audio" Target="file:///G:\worksite\web-content\projects\civilwar\media%20files\wounded10.wav.wav" TargetMode="External"/><Relationship Id="rId7" Type="http://schemas.openxmlformats.org/officeDocument/2006/relationships/image" Target="../media/image28.png"/><Relationship Id="rId2" Type="http://schemas.openxmlformats.org/officeDocument/2006/relationships/audio" Target="../media/audio1.wav"/><Relationship Id="rId1" Type="http://schemas.openxmlformats.org/officeDocument/2006/relationships/audio" Target="file:///I:\final\Final%20Presentation%20Folder\media%20files\10.wav" TargetMode="External"/><Relationship Id="rId6" Type="http://schemas.openxmlformats.org/officeDocument/2006/relationships/image" Target="../media/image27.gif"/><Relationship Id="rId11" Type="http://schemas.openxmlformats.org/officeDocument/2006/relationships/image" Target="../media/image30.png"/><Relationship Id="rId5" Type="http://schemas.openxmlformats.org/officeDocument/2006/relationships/image" Target="../media/image9.jpeg"/><Relationship Id="rId10" Type="http://schemas.openxmlformats.org/officeDocument/2006/relationships/image" Target="../media/image16.png"/><Relationship Id="rId4" Type="http://schemas.openxmlformats.org/officeDocument/2006/relationships/slideLayout" Target="../slideLayouts/slideLayout7.xml"/><Relationship Id="rId9" Type="http://schemas.openxmlformats.org/officeDocument/2006/relationships/slide" Target="slide15.xml"/></Relationships>
</file>

<file path=ppt/slides/_rels/slide26.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1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slide" Target="slide15.xml"/></Relationships>
</file>

<file path=ppt/slides/_rels/slide39.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slide" Target="slide15.xml"/></Relationships>
</file>

<file path=ppt/slides/_rels/slide4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ww.creativequotations.com/one/1401.htm" TargetMode="External"/><Relationship Id="rId7" Type="http://schemas.openxmlformats.org/officeDocument/2006/relationships/slide" Target="slide15.xml"/><Relationship Id="rId2" Type="http://schemas.openxmlformats.org/officeDocument/2006/relationships/hyperlink" Target="http://users.erols.com/kfraser/union/songs/index.html." TargetMode="External"/><Relationship Id="rId1" Type="http://schemas.openxmlformats.org/officeDocument/2006/relationships/slideLayout" Target="../slideLayouts/slideLayout7.xml"/><Relationship Id="rId6" Type="http://schemas.openxmlformats.org/officeDocument/2006/relationships/hyperlink" Target="http://www.pbs.org/warrior/" TargetMode="External"/><Relationship Id="rId5" Type="http://schemas.openxmlformats.org/officeDocument/2006/relationships/hyperlink" Target="http://womenshistory.about.com/library/pic/bl_p_civil_war.htm." TargetMode="External"/><Relationship Id="rId4" Type="http://schemas.openxmlformats.org/officeDocument/2006/relationships/hyperlink" Target="http://www.presidentlincoln.com/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ivilWarVocabPosters1.wmv">
            <a:hlinkClick r:id="" action="ppaction://media"/>
          </p:cNvPr>
          <p:cNvPicPr>
            <a:picLocks noRot="1" noChangeAspect="1"/>
          </p:cNvPicPr>
          <p:nvPr>
            <a:videoFile r:link="rId1"/>
          </p:nvPr>
        </p:nvPicPr>
        <p:blipFill>
          <a:blip r:embed="rId4" cstate="print"/>
          <a:stretch>
            <a:fillRect/>
          </a:stretch>
        </p:blipFill>
        <p:spPr>
          <a:xfrm>
            <a:off x="381000" y="228600"/>
            <a:ext cx="8382000" cy="5867400"/>
          </a:xfrm>
          <a:prstGeom prst="rect">
            <a:avLst/>
          </a:prstGeom>
        </p:spPr>
      </p:pic>
      <p:pic>
        <p:nvPicPr>
          <p:cNvPr id="4" name="CivilWarVocabPosters.wmv">
            <a:hlinkClick r:id="" action="ppaction://media"/>
          </p:cNvPr>
          <p:cNvPicPr>
            <a:picLocks noRot="1" noChangeAspect="1"/>
          </p:cNvPicPr>
          <p:nvPr>
            <a:videoFile r:link="rId2"/>
          </p:nvPr>
        </p:nvPicPr>
        <p:blipFill>
          <a:blip r:embed="rId5" cstate="print"/>
          <a:stretch>
            <a:fillRect/>
          </a:stretch>
        </p:blipFill>
        <p:spPr>
          <a:xfrm>
            <a:off x="-304800" y="-228600"/>
            <a:ext cx="9753600" cy="73152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8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video>
              <p:cMediaNode>
                <p:cTn id="18"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62000" y="914400"/>
            <a:ext cx="8001000" cy="4062651"/>
          </a:xfrm>
          <a:prstGeom prst="rect">
            <a:avLst/>
          </a:prstGeom>
          <a:noFill/>
        </p:spPr>
        <p:txBody>
          <a:bodyPr wrap="square" rtlCol="0">
            <a:spAutoFit/>
          </a:bodyPr>
          <a:lstStyle/>
          <a:p>
            <a:pPr algn="ctr"/>
            <a:r>
              <a:rPr lang="en-US" sz="66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Story   Telling</a:t>
            </a:r>
          </a:p>
          <a:p>
            <a:pPr algn="ctr"/>
            <a:r>
              <a:rPr lang="en-US" sz="36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with</a:t>
            </a:r>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 </a:t>
            </a:r>
          </a:p>
          <a:p>
            <a:pPr algn="ctr"/>
            <a:r>
              <a:rPr lang="en-US" sz="44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Multimedia capabilities</a:t>
            </a:r>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 </a:t>
            </a:r>
          </a:p>
          <a:p>
            <a:pPr algn="ctr"/>
            <a:r>
              <a:rPr lang="en-US" sz="36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in</a:t>
            </a:r>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 </a:t>
            </a:r>
          </a:p>
          <a:p>
            <a:pPr algn="ctr"/>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presentation software</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838200" y="609600"/>
            <a:ext cx="7489551" cy="1015663"/>
          </a:xfrm>
          <a:prstGeom prst="rect">
            <a:avLst/>
          </a:prstGeom>
          <a:noFill/>
          <a:ln w="9525">
            <a:noFill/>
            <a:miter lim="800000"/>
            <a:headEnd/>
            <a:tailEnd/>
          </a:ln>
        </p:spPr>
        <p:txBody>
          <a:bodyPr wrap="none">
            <a:spAutoFit/>
          </a:bodyPr>
          <a:lstStyle/>
          <a:p>
            <a:r>
              <a:rPr lang="en-US" sz="60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TABLE OF CONTENTS</a:t>
            </a:r>
          </a:p>
        </p:txBody>
      </p:sp>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5124" name="Text Box 5"/>
          <p:cNvSpPr txBox="1">
            <a:spLocks noChangeArrowheads="1"/>
          </p:cNvSpPr>
          <p:nvPr/>
        </p:nvSpPr>
        <p:spPr bwMode="auto">
          <a:xfrm>
            <a:off x="3352800" y="1676400"/>
            <a:ext cx="2342308" cy="646331"/>
          </a:xfrm>
          <a:prstGeom prst="rect">
            <a:avLst/>
          </a:prstGeom>
          <a:noFill/>
          <a:ln w="9525">
            <a:noFill/>
            <a:miter lim="800000"/>
            <a:headEnd/>
            <a:tailEnd/>
          </a:ln>
        </p:spPr>
        <p:txBody>
          <a:bodyPr wrap="none">
            <a:spAutoFit/>
          </a:bodyPr>
          <a:lstStyle/>
          <a:p>
            <a:r>
              <a:rPr lang="en-US" sz="3600" dirty="0" smtClean="0">
                <a:solidFill>
                  <a:schemeClr val="accent2">
                    <a:lumMod val="75000"/>
                  </a:schemeClr>
                </a:solidFill>
                <a:latin typeface="Showcard Gothic" pitchFamily="82" charset="0"/>
                <a:hlinkClick r:id="rId2" action="ppaction://hlinksldjump"/>
              </a:rPr>
              <a:t>The Goal</a:t>
            </a:r>
            <a:endParaRPr lang="en-US" sz="3600" dirty="0">
              <a:solidFill>
                <a:schemeClr val="accent2">
                  <a:lumMod val="75000"/>
                </a:schemeClr>
              </a:solidFill>
              <a:latin typeface="Showcard Gothic" pitchFamily="82" charset="0"/>
            </a:endParaRPr>
          </a:p>
        </p:txBody>
      </p:sp>
      <p:sp>
        <p:nvSpPr>
          <p:cNvPr id="5125" name="Text Box 6"/>
          <p:cNvSpPr txBox="1">
            <a:spLocks noChangeArrowheads="1"/>
          </p:cNvSpPr>
          <p:nvPr/>
        </p:nvSpPr>
        <p:spPr bwMode="auto">
          <a:xfrm>
            <a:off x="2743200" y="2362200"/>
            <a:ext cx="3567002" cy="646331"/>
          </a:xfrm>
          <a:prstGeom prst="rect">
            <a:avLst/>
          </a:prstGeom>
          <a:noFill/>
          <a:ln w="9525">
            <a:noFill/>
            <a:miter lim="800000"/>
            <a:headEnd/>
            <a:tailEnd/>
          </a:ln>
        </p:spPr>
        <p:txBody>
          <a:bodyPr wrap="none">
            <a:spAutoFit/>
          </a:bodyPr>
          <a:lstStyle/>
          <a:p>
            <a:r>
              <a:rPr lang="en-US" sz="3600" dirty="0" smtClean="0">
                <a:solidFill>
                  <a:schemeClr val="accent2">
                    <a:lumMod val="75000"/>
                  </a:schemeClr>
                </a:solidFill>
                <a:latin typeface="Showcard Gothic" pitchFamily="82" charset="0"/>
                <a:hlinkClick r:id="rId3" action="ppaction://hlinksldjump"/>
              </a:rPr>
              <a:t>The Objective</a:t>
            </a:r>
            <a:endParaRPr lang="en-US" sz="3600" dirty="0">
              <a:solidFill>
                <a:schemeClr val="accent2">
                  <a:lumMod val="75000"/>
                </a:schemeClr>
              </a:solidFill>
              <a:latin typeface="Showcard Gothic" pitchFamily="82" charset="0"/>
            </a:endParaRPr>
          </a:p>
        </p:txBody>
      </p:sp>
      <p:sp>
        <p:nvSpPr>
          <p:cNvPr id="5126" name="Text Box 7"/>
          <p:cNvSpPr txBox="1">
            <a:spLocks noChangeArrowheads="1"/>
          </p:cNvSpPr>
          <p:nvPr/>
        </p:nvSpPr>
        <p:spPr bwMode="auto">
          <a:xfrm>
            <a:off x="3200400" y="3048000"/>
            <a:ext cx="2664512" cy="646331"/>
          </a:xfrm>
          <a:prstGeom prst="rect">
            <a:avLst/>
          </a:prstGeom>
          <a:noFill/>
          <a:ln w="9525">
            <a:noFill/>
            <a:miter lim="800000"/>
            <a:headEnd/>
            <a:tailEnd/>
          </a:ln>
        </p:spPr>
        <p:txBody>
          <a:bodyPr wrap="none">
            <a:spAutoFit/>
          </a:bodyPr>
          <a:lstStyle/>
          <a:p>
            <a:pPr algn="ctr"/>
            <a:r>
              <a:rPr lang="en-US" sz="3600" dirty="0" smtClean="0">
                <a:solidFill>
                  <a:schemeClr val="accent2">
                    <a:lumMod val="75000"/>
                  </a:schemeClr>
                </a:solidFill>
                <a:latin typeface="Showcard Gothic" pitchFamily="82" charset="0"/>
                <a:hlinkClick r:id="rId4" action="ppaction://hlinksldjump"/>
              </a:rPr>
              <a:t>The Props</a:t>
            </a:r>
            <a:endParaRPr lang="en-US" sz="3600" dirty="0">
              <a:solidFill>
                <a:schemeClr val="accent2">
                  <a:lumMod val="75000"/>
                </a:schemeClr>
              </a:solidFill>
              <a:latin typeface="Showcard Gothic" pitchFamily="82" charset="0"/>
            </a:endParaRPr>
          </a:p>
        </p:txBody>
      </p:sp>
      <p:sp>
        <p:nvSpPr>
          <p:cNvPr id="5127" name="Text Box 8"/>
          <p:cNvSpPr txBox="1">
            <a:spLocks noChangeArrowheads="1"/>
          </p:cNvSpPr>
          <p:nvPr/>
        </p:nvSpPr>
        <p:spPr bwMode="auto">
          <a:xfrm>
            <a:off x="3200400" y="3733800"/>
            <a:ext cx="2605200" cy="646331"/>
          </a:xfrm>
          <a:prstGeom prst="rect">
            <a:avLst/>
          </a:prstGeom>
          <a:noFill/>
          <a:ln w="9525">
            <a:noFill/>
            <a:miter lim="800000"/>
            <a:headEnd/>
            <a:tailEnd/>
          </a:ln>
        </p:spPr>
        <p:txBody>
          <a:bodyPr wrap="none">
            <a:spAutoFit/>
          </a:bodyPr>
          <a:lstStyle/>
          <a:p>
            <a:r>
              <a:rPr lang="en-US" sz="3600" dirty="0" smtClean="0">
                <a:solidFill>
                  <a:schemeClr val="accent2">
                    <a:lumMod val="75000"/>
                  </a:schemeClr>
                </a:solidFill>
                <a:latin typeface="Showcard Gothic" pitchFamily="82" charset="0"/>
                <a:hlinkClick r:id="rId5" action="ppaction://hlinksldjump"/>
              </a:rPr>
              <a:t>The Media</a:t>
            </a:r>
            <a:endParaRPr lang="en-US" sz="3600" dirty="0">
              <a:solidFill>
                <a:schemeClr val="accent2">
                  <a:lumMod val="75000"/>
                </a:schemeClr>
              </a:solidFill>
              <a:latin typeface="Showcard Gothic" pitchFamily="82" charset="0"/>
            </a:endParaRPr>
          </a:p>
        </p:txBody>
      </p:sp>
      <p:sp>
        <p:nvSpPr>
          <p:cNvPr id="5129" name="Text Box 20"/>
          <p:cNvSpPr txBox="1">
            <a:spLocks noChangeArrowheads="1"/>
          </p:cNvSpPr>
          <p:nvPr/>
        </p:nvSpPr>
        <p:spPr bwMode="auto">
          <a:xfrm>
            <a:off x="2514600" y="4419600"/>
            <a:ext cx="4496744" cy="646331"/>
          </a:xfrm>
          <a:prstGeom prst="rect">
            <a:avLst/>
          </a:prstGeom>
          <a:noFill/>
          <a:ln w="9525">
            <a:noFill/>
            <a:miter lim="800000"/>
            <a:headEnd/>
            <a:tailEnd/>
          </a:ln>
        </p:spPr>
        <p:txBody>
          <a:bodyPr wrap="none">
            <a:spAutoFit/>
          </a:bodyPr>
          <a:lstStyle/>
          <a:p>
            <a:r>
              <a:rPr lang="en-US" sz="3600" dirty="0" smtClean="0">
                <a:solidFill>
                  <a:schemeClr val="accent2">
                    <a:lumMod val="75000"/>
                  </a:schemeClr>
                </a:solidFill>
                <a:latin typeface="Showcard Gothic" pitchFamily="82" charset="0"/>
                <a:hlinkClick r:id="rId6" action="ppaction://hlinksldjump"/>
              </a:rPr>
              <a:t>SETTING THE STAGE</a:t>
            </a:r>
            <a:endParaRPr lang="en-US" sz="3600" dirty="0">
              <a:solidFill>
                <a:schemeClr val="accent2">
                  <a:lumMod val="75000"/>
                </a:schemeClr>
              </a:solidFill>
              <a:latin typeface="Showcard Gothic" pitchFamily="82" charset="0"/>
            </a:endParaRPr>
          </a:p>
        </p:txBody>
      </p:sp>
      <p:sp>
        <p:nvSpPr>
          <p:cNvPr id="5130" name="Text Box 21"/>
          <p:cNvSpPr txBox="1">
            <a:spLocks noChangeArrowheads="1"/>
          </p:cNvSpPr>
          <p:nvPr/>
        </p:nvSpPr>
        <p:spPr bwMode="auto">
          <a:xfrm>
            <a:off x="3124200" y="5105400"/>
            <a:ext cx="2874505" cy="646331"/>
          </a:xfrm>
          <a:prstGeom prst="rect">
            <a:avLst/>
          </a:prstGeom>
          <a:noFill/>
          <a:ln w="9525">
            <a:noFill/>
            <a:miter lim="800000"/>
            <a:headEnd/>
            <a:tailEnd/>
          </a:ln>
        </p:spPr>
        <p:txBody>
          <a:bodyPr wrap="none">
            <a:spAutoFit/>
          </a:bodyPr>
          <a:lstStyle/>
          <a:p>
            <a:r>
              <a:rPr lang="en-US" sz="3600" dirty="0" smtClean="0">
                <a:solidFill>
                  <a:schemeClr val="accent2">
                    <a:lumMod val="75000"/>
                  </a:schemeClr>
                </a:solidFill>
                <a:latin typeface="Showcard Gothic" pitchFamily="82" charset="0"/>
                <a:hlinkClick r:id="rId7" action="ppaction://hlinksldjump"/>
              </a:rPr>
              <a:t>SHOWTIME!</a:t>
            </a:r>
            <a:endParaRPr lang="en-US" sz="3600" dirty="0">
              <a:solidFill>
                <a:schemeClr val="accent2">
                  <a:lumMod val="75000"/>
                </a:schemeClr>
              </a:solidFill>
              <a:latin typeface="Showcard Gothic" pitchFamily="82"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T h e   Goal</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13" name="TextBox 12"/>
          <p:cNvSpPr txBox="1"/>
          <p:nvPr/>
        </p:nvSpPr>
        <p:spPr>
          <a:xfrm>
            <a:off x="2971800" y="1676400"/>
            <a:ext cx="5334000" cy="3416320"/>
          </a:xfrm>
          <a:prstGeom prst="rect">
            <a:avLst/>
          </a:prstGeom>
          <a:noFill/>
        </p:spPr>
        <p:txBody>
          <a:bodyPr wrap="square" rtlCol="0">
            <a:spAutoFit/>
          </a:bodyPr>
          <a:lstStyle/>
          <a:p>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rPr>
              <a:t>Student Learning </a:t>
            </a:r>
            <a:r>
              <a:rPr lang="en-US" sz="3600" dirty="0" smtClean="0">
                <a:solidFill>
                  <a:schemeClr val="accent2">
                    <a:lumMod val="75000"/>
                  </a:schemeClr>
                </a:solidFill>
                <a:latin typeface="Gill Sans MT Condensed" pitchFamily="34" charset="0"/>
              </a:rPr>
              <a:t>through:</a:t>
            </a:r>
          </a:p>
          <a:p>
            <a:r>
              <a:rPr lang="en-US" sz="3600" dirty="0" smtClean="0">
                <a:solidFill>
                  <a:schemeClr val="accent2">
                    <a:lumMod val="75000"/>
                  </a:schemeClr>
                </a:solidFill>
                <a:latin typeface="Gill Sans MT Condensed" pitchFamily="34" charset="0"/>
                <a:hlinkClick r:id="rId2"/>
              </a:rPr>
              <a:t>Synergy</a:t>
            </a:r>
            <a:r>
              <a:rPr lang="en-US" sz="3600" dirty="0" smtClean="0">
                <a:solidFill>
                  <a:schemeClr val="accent2">
                    <a:lumMod val="75000"/>
                  </a:schemeClr>
                </a:solidFill>
                <a:latin typeface="Gill Sans MT Condensed" pitchFamily="34" charset="0"/>
              </a:rPr>
              <a:t> of various sensory and disciplinary stimuli</a:t>
            </a:r>
          </a:p>
          <a:p>
            <a:r>
              <a:rPr lang="en-US" sz="3600" dirty="0" smtClean="0">
                <a:solidFill>
                  <a:schemeClr val="accent2">
                    <a:lumMod val="75000"/>
                  </a:schemeClr>
                </a:solidFill>
                <a:latin typeface="Gill Sans MT Condensed" pitchFamily="34" charset="0"/>
                <a:hlinkClick r:id="rId3"/>
              </a:rPr>
              <a:t>Creativity</a:t>
            </a:r>
            <a:r>
              <a:rPr lang="en-US" sz="3600" dirty="0" smtClean="0">
                <a:solidFill>
                  <a:schemeClr val="accent2">
                    <a:lumMod val="75000"/>
                  </a:schemeClr>
                </a:solidFill>
                <a:latin typeface="Gill Sans MT Condensed" pitchFamily="34" charset="0"/>
              </a:rPr>
              <a:t> when students invent roles for themselves to personalize a story about the past.</a:t>
            </a:r>
          </a:p>
        </p:txBody>
      </p:sp>
      <p:sp>
        <p:nvSpPr>
          <p:cNvPr id="9" name="TextBox 8"/>
          <p:cNvSpPr txBox="1"/>
          <p:nvPr/>
        </p:nvSpPr>
        <p:spPr>
          <a:xfrm>
            <a:off x="914400" y="3429000"/>
            <a:ext cx="1828800" cy="2031325"/>
          </a:xfrm>
          <a:prstGeom prst="rect">
            <a:avLst/>
          </a:prstGeom>
          <a:noFill/>
        </p:spPr>
        <p:txBody>
          <a:bodyPr wrap="square" rtlCol="0">
            <a:spAutoFit/>
          </a:bodyPr>
          <a:lstStyle/>
          <a:p>
            <a:r>
              <a:rPr lang="en-US" sz="1800" u="sng" dirty="0" smtClean="0">
                <a:solidFill>
                  <a:schemeClr val="accent2">
                    <a:lumMod val="50000"/>
                  </a:schemeClr>
                </a:solidFill>
                <a:latin typeface="Goudy Old Style" pitchFamily="18" charset="0"/>
                <a:hlinkClick r:id="rId4"/>
              </a:rPr>
              <a:t>Finding Flow – The Psychology of Finding Engagement in Everyday Life.</a:t>
            </a:r>
            <a:r>
              <a:rPr lang="en-US" sz="1800" dirty="0" smtClean="0">
                <a:solidFill>
                  <a:schemeClr val="accent2">
                    <a:lumMod val="50000"/>
                  </a:schemeClr>
                </a:solidFill>
                <a:latin typeface="Goudy Old Style" pitchFamily="18" charset="0"/>
                <a:hlinkClick r:id="rId4"/>
              </a:rPr>
              <a:t>       </a:t>
            </a:r>
            <a:r>
              <a:rPr lang="en-US" sz="1800" dirty="0" err="1" smtClean="0">
                <a:solidFill>
                  <a:schemeClr val="accent2">
                    <a:lumMod val="50000"/>
                  </a:schemeClr>
                </a:solidFill>
                <a:latin typeface="Goudy Old Style" pitchFamily="18" charset="0"/>
                <a:hlinkClick r:id="rId4"/>
              </a:rPr>
              <a:t>Mihaly</a:t>
            </a:r>
            <a:r>
              <a:rPr lang="en-US" sz="1800" dirty="0" smtClean="0">
                <a:solidFill>
                  <a:schemeClr val="accent2">
                    <a:lumMod val="50000"/>
                  </a:schemeClr>
                </a:solidFill>
                <a:latin typeface="Goudy Old Style" pitchFamily="18" charset="0"/>
                <a:hlinkClick r:id="rId4"/>
              </a:rPr>
              <a:t> </a:t>
            </a:r>
            <a:r>
              <a:rPr lang="en-US" sz="1800" dirty="0" err="1" smtClean="0">
                <a:solidFill>
                  <a:schemeClr val="accent2">
                    <a:lumMod val="50000"/>
                  </a:schemeClr>
                </a:solidFill>
                <a:latin typeface="Goudy Old Style" pitchFamily="18" charset="0"/>
                <a:hlinkClick r:id="rId4"/>
              </a:rPr>
              <a:t>Csikszentmihalyi</a:t>
            </a:r>
            <a:endParaRPr lang="en-US" sz="1800" dirty="0">
              <a:solidFill>
                <a:schemeClr val="accent2">
                  <a:lumMod val="50000"/>
                </a:schemeClr>
              </a:solidFill>
              <a:latin typeface="Goudy Old Style" pitchFamily="18" charset="0"/>
            </a:endParaRPr>
          </a:p>
        </p:txBody>
      </p:sp>
      <p:pic>
        <p:nvPicPr>
          <p:cNvPr id="12290" name="Picture 2" descr="C:\Users\kate\AppData\Local\Microsoft\Windows\Temporary Internet Files\Content.IE5\ZTYDSXBU\MPj04330570000[1].jpg"/>
          <p:cNvPicPr>
            <a:picLocks noChangeAspect="1" noChangeArrowheads="1"/>
          </p:cNvPicPr>
          <p:nvPr/>
        </p:nvPicPr>
        <p:blipFill>
          <a:blip r:embed="rId5" cstate="print"/>
          <a:srcRect/>
          <a:stretch>
            <a:fillRect/>
          </a:stretch>
        </p:blipFill>
        <p:spPr bwMode="auto">
          <a:xfrm>
            <a:off x="914400" y="1828800"/>
            <a:ext cx="1805452" cy="1447800"/>
          </a:xfrm>
          <a:prstGeom prst="rect">
            <a:avLst/>
          </a:prstGeom>
          <a:noFill/>
        </p:spPr>
      </p:pic>
      <p:sp>
        <p:nvSpPr>
          <p:cNvPr id="7" name="TextBox 6"/>
          <p:cNvSpPr txBox="1"/>
          <p:nvPr/>
        </p:nvSpPr>
        <p:spPr>
          <a:xfrm>
            <a:off x="3124200" y="5257800"/>
            <a:ext cx="5029200" cy="646331"/>
          </a:xfrm>
          <a:prstGeom prst="rect">
            <a:avLst/>
          </a:prstGeom>
          <a:noFill/>
        </p:spPr>
        <p:txBody>
          <a:bodyPr wrap="square" rtlCol="0">
            <a:spAutoFit/>
          </a:bodyPr>
          <a:lstStyle/>
          <a:p>
            <a:r>
              <a:rPr lang="en-US" sz="1800" dirty="0" smtClean="0">
                <a:solidFill>
                  <a:schemeClr val="accent2">
                    <a:lumMod val="75000"/>
                  </a:schemeClr>
                </a:solidFill>
                <a:latin typeface="Goudy Old Style" pitchFamily="18" charset="0"/>
              </a:rPr>
              <a:t>“Flow is important… The way to happiness lies not in mindless hedonism, but in mindful challenge.”</a:t>
            </a:r>
            <a:endParaRPr lang="en-US" sz="1800" dirty="0">
              <a:solidFill>
                <a:schemeClr val="accent2">
                  <a:lumMod val="75000"/>
                </a:schemeClr>
              </a:solidFill>
              <a:latin typeface="Goudy Old Style"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T h e   o b j e c t I v e</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13" name="TextBox 12"/>
          <p:cNvSpPr txBox="1"/>
          <p:nvPr/>
        </p:nvSpPr>
        <p:spPr>
          <a:xfrm>
            <a:off x="2590800" y="1676400"/>
            <a:ext cx="5333999" cy="3231654"/>
          </a:xfrm>
          <a:prstGeom prst="rect">
            <a:avLst/>
          </a:prstGeom>
          <a:noFill/>
        </p:spPr>
        <p:txBody>
          <a:bodyPr wrap="square" rtlCol="0">
            <a:spAutoFit/>
          </a:bodyPr>
          <a:lstStyle/>
          <a:p>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hlinkClick r:id="rId2"/>
              </a:rPr>
              <a:t>Content Standards</a:t>
            </a:r>
            <a:endPar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endParaRPr>
          </a:p>
          <a:p>
            <a:r>
              <a:rPr lang="en-US" sz="2400" dirty="0" smtClean="0">
                <a:solidFill>
                  <a:schemeClr val="accent2">
                    <a:lumMod val="75000"/>
                  </a:schemeClr>
                </a:solidFill>
                <a:latin typeface="Gill Sans MT Condensed" pitchFamily="34" charset="0"/>
                <a:hlinkClick r:id="rId3"/>
              </a:rPr>
              <a:t>Language Arts</a:t>
            </a:r>
            <a:endParaRPr lang="en-US" sz="2400" dirty="0" smtClean="0">
              <a:solidFill>
                <a:schemeClr val="accent2">
                  <a:lumMod val="75000"/>
                </a:schemeClr>
              </a:solidFill>
              <a:latin typeface="Gill Sans MT Condensed" pitchFamily="34" charset="0"/>
            </a:endParaRPr>
          </a:p>
          <a:p>
            <a:r>
              <a:rPr lang="en-US" sz="2400" dirty="0" smtClean="0">
                <a:solidFill>
                  <a:schemeClr val="accent2">
                    <a:lumMod val="75000"/>
                  </a:schemeClr>
                </a:solidFill>
                <a:latin typeface="Gill Sans MT Condensed" pitchFamily="34" charset="0"/>
              </a:rPr>
              <a:t>1 READING AND LISTENING FOR COMPREHENSION: </a:t>
            </a:r>
          </a:p>
          <a:p>
            <a:pPr marL="174625"/>
            <a:r>
              <a:rPr lang="en-US" sz="2400" dirty="0" smtClean="0">
                <a:solidFill>
                  <a:schemeClr val="accent2">
                    <a:lumMod val="75000"/>
                  </a:schemeClr>
                </a:solidFill>
                <a:latin typeface="Gill Sans MT Condensed" pitchFamily="34" charset="0"/>
              </a:rPr>
              <a:t>Students will apply strategies and skills to comprehend information that is read, heard, and viewed. </a:t>
            </a:r>
          </a:p>
          <a:p>
            <a:pPr marL="350838" indent="-117475"/>
            <a:r>
              <a:rPr lang="en-US" sz="2400" dirty="0" smtClean="0">
                <a:solidFill>
                  <a:schemeClr val="accent2">
                    <a:lumMod val="75000"/>
                  </a:schemeClr>
                </a:solidFill>
                <a:latin typeface="Gill Sans MT Condensed" pitchFamily="34" charset="0"/>
              </a:rPr>
              <a:t>A. Listen to, read, react to, and analyze information</a:t>
            </a:r>
          </a:p>
          <a:p>
            <a:pPr marL="350838" indent="-117475"/>
            <a:r>
              <a:rPr lang="en-US" sz="2400" dirty="0" smtClean="0">
                <a:solidFill>
                  <a:schemeClr val="accent2">
                    <a:lumMod val="75000"/>
                  </a:schemeClr>
                </a:solidFill>
                <a:latin typeface="Gill Sans MT Condensed" pitchFamily="34" charset="0"/>
              </a:rPr>
              <a:t>D. Apply knowledge of reading process to evaluate print, non-print, and technology-based information.</a:t>
            </a:r>
          </a:p>
        </p:txBody>
      </p:sp>
      <p:pic>
        <p:nvPicPr>
          <p:cNvPr id="14" name="Picture 9" descr="C:\Users\kate\AppData\Local\Microsoft\Windows\Temporary Internet Files\Content.IE5\Q0BNZB9O\MPj04329490000[1].jpg"/>
          <p:cNvPicPr>
            <a:picLocks noChangeAspect="1" noChangeArrowheads="1"/>
          </p:cNvPicPr>
          <p:nvPr/>
        </p:nvPicPr>
        <p:blipFill>
          <a:blip r:embed="rId4" cstate="print"/>
          <a:srcRect/>
          <a:stretch>
            <a:fillRect/>
          </a:stretch>
        </p:blipFill>
        <p:spPr bwMode="auto">
          <a:xfrm>
            <a:off x="914400" y="1905000"/>
            <a:ext cx="1447800" cy="2181048"/>
          </a:xfrm>
          <a:prstGeom prst="rect">
            <a:avLst/>
          </a:prstGeom>
          <a:noFill/>
        </p:spPr>
      </p:pic>
      <p:sp>
        <p:nvSpPr>
          <p:cNvPr id="15" name="TextBox 14"/>
          <p:cNvSpPr txBox="1"/>
          <p:nvPr/>
        </p:nvSpPr>
        <p:spPr>
          <a:xfrm>
            <a:off x="838200" y="5181600"/>
            <a:ext cx="7391400" cy="923330"/>
          </a:xfrm>
          <a:prstGeom prst="rect">
            <a:avLst/>
          </a:prstGeom>
          <a:noFill/>
        </p:spPr>
        <p:txBody>
          <a:bodyPr wrap="square" rtlCol="0">
            <a:spAutoFit/>
          </a:bodyPr>
          <a:lstStyle/>
          <a:p>
            <a:r>
              <a:rPr lang="en-US" sz="1800" b="1" dirty="0" smtClean="0">
                <a:solidFill>
                  <a:schemeClr val="accent2">
                    <a:lumMod val="50000"/>
                  </a:schemeClr>
                </a:solidFill>
                <a:latin typeface="Goudy Old Style" pitchFamily="18" charset="0"/>
              </a:rPr>
              <a:t>Technology standards are spread throughout the  NM Content Standards and Benchmarks. See LA 1-D above. This is typical of the standards in all the disciplines.</a:t>
            </a:r>
            <a:endParaRPr lang="en-US" sz="1800" b="1" dirty="0">
              <a:solidFill>
                <a:schemeClr val="accent2">
                  <a:lumMod val="50000"/>
                </a:schemeClr>
              </a:solidFill>
              <a:latin typeface="Goudy Old Style"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The  props</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13" name="TextBox 12"/>
          <p:cNvSpPr txBox="1"/>
          <p:nvPr/>
        </p:nvSpPr>
        <p:spPr>
          <a:xfrm>
            <a:off x="2590801" y="1752600"/>
            <a:ext cx="5486399" cy="2123658"/>
          </a:xfrm>
          <a:prstGeom prst="rect">
            <a:avLst/>
          </a:prstGeom>
          <a:noFill/>
        </p:spPr>
        <p:txBody>
          <a:bodyPr wrap="square" rtlCol="0">
            <a:spAutoFit/>
          </a:bodyPr>
          <a:lstStyle/>
          <a:p>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hlinkClick r:id="rId2"/>
              </a:rPr>
              <a:t>Hardware: </a:t>
            </a:r>
            <a:endPar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endParaRPr>
          </a:p>
          <a:p>
            <a:r>
              <a:rPr lang="en-US" sz="2400" dirty="0" smtClean="0">
                <a:solidFill>
                  <a:schemeClr val="accent2">
                    <a:lumMod val="75000"/>
                  </a:schemeClr>
                </a:solidFill>
                <a:latin typeface="Gill Sans MT Condensed" pitchFamily="34" charset="0"/>
              </a:rPr>
              <a:t>Internet ready Computers, flash drive, microphones or mp3 player with recording capabilities, ear buds. Ideally each student should have a computer, a flash drive and ear buds, two to four students can share a microphone.</a:t>
            </a:r>
          </a:p>
        </p:txBody>
      </p:sp>
      <p:sp>
        <p:nvSpPr>
          <p:cNvPr id="15" name="TextBox 14"/>
          <p:cNvSpPr txBox="1"/>
          <p:nvPr/>
        </p:nvSpPr>
        <p:spPr>
          <a:xfrm>
            <a:off x="838200" y="5410200"/>
            <a:ext cx="7391400" cy="646331"/>
          </a:xfrm>
          <a:prstGeom prst="rect">
            <a:avLst/>
          </a:prstGeom>
          <a:noFill/>
        </p:spPr>
        <p:txBody>
          <a:bodyPr wrap="square" rtlCol="0">
            <a:spAutoFit/>
          </a:bodyPr>
          <a:lstStyle/>
          <a:p>
            <a:r>
              <a:rPr lang="en-US" sz="1800" b="1" dirty="0" smtClean="0">
                <a:solidFill>
                  <a:schemeClr val="accent2">
                    <a:lumMod val="50000"/>
                  </a:schemeClr>
                </a:solidFill>
                <a:latin typeface="Goudy Old Style" pitchFamily="18" charset="0"/>
              </a:rPr>
              <a:t>Technology standards are spread throughout the  NM Content Standards and Benchmarks. See LA 1-D above. This is typical of all the disciplines.</a:t>
            </a:r>
            <a:endParaRPr lang="en-US" sz="1800" b="1" dirty="0">
              <a:solidFill>
                <a:schemeClr val="accent2">
                  <a:lumMod val="50000"/>
                </a:schemeClr>
              </a:solidFill>
              <a:latin typeface="Goudy Old Style" pitchFamily="18" charset="0"/>
            </a:endParaRPr>
          </a:p>
        </p:txBody>
      </p:sp>
      <p:pic>
        <p:nvPicPr>
          <p:cNvPr id="56322" name="Picture 2" descr="C:\Program Files\Microsoft Office\MEDIA\CAGCAT10\j0300520.gif"/>
          <p:cNvPicPr>
            <a:picLocks noChangeAspect="1" noChangeArrowheads="1" noCrop="1"/>
          </p:cNvPicPr>
          <p:nvPr/>
        </p:nvPicPr>
        <p:blipFill>
          <a:blip r:embed="rId3" cstate="print"/>
          <a:srcRect/>
          <a:stretch>
            <a:fillRect/>
          </a:stretch>
        </p:blipFill>
        <p:spPr bwMode="auto">
          <a:xfrm>
            <a:off x="914400" y="1905000"/>
            <a:ext cx="1417674" cy="1219200"/>
          </a:xfrm>
          <a:prstGeom prst="rect">
            <a:avLst/>
          </a:prstGeom>
          <a:noFill/>
        </p:spPr>
      </p:pic>
      <p:pic>
        <p:nvPicPr>
          <p:cNvPr id="10" name="Picture 5" descr="C:\Users\kate\AppData\Local\Microsoft\Windows\Temporary Internet Files\Content.IE5\BA8AXKTD\MPj04312170000[1].jpg"/>
          <p:cNvPicPr>
            <a:picLocks noChangeAspect="1" noChangeArrowheads="1"/>
          </p:cNvPicPr>
          <p:nvPr/>
        </p:nvPicPr>
        <p:blipFill>
          <a:blip r:embed="rId4" cstate="print"/>
          <a:srcRect/>
          <a:stretch>
            <a:fillRect/>
          </a:stretch>
        </p:blipFill>
        <p:spPr bwMode="auto">
          <a:xfrm>
            <a:off x="914400" y="3276600"/>
            <a:ext cx="1333500" cy="1524000"/>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The  props</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7" name="TextBox 6"/>
          <p:cNvSpPr txBox="1"/>
          <p:nvPr/>
        </p:nvSpPr>
        <p:spPr>
          <a:xfrm>
            <a:off x="2667000" y="1752600"/>
            <a:ext cx="5486400" cy="3231654"/>
          </a:xfrm>
          <a:prstGeom prst="rect">
            <a:avLst/>
          </a:prstGeom>
          <a:noFill/>
        </p:spPr>
        <p:txBody>
          <a:bodyPr wrap="square" rtlCol="0">
            <a:spAutoFit/>
          </a:bodyPr>
          <a:lstStyle/>
          <a:p>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rPr>
              <a:t>Software:</a:t>
            </a:r>
          </a:p>
          <a:p>
            <a:r>
              <a:rPr lang="en-US" sz="2400" dirty="0" smtClean="0">
                <a:solidFill>
                  <a:schemeClr val="accent2">
                    <a:lumMod val="75000"/>
                  </a:schemeClr>
                </a:solidFill>
                <a:latin typeface="Gill Sans MT Condensed" pitchFamily="34" charset="0"/>
              </a:rPr>
              <a:t>Presentation Software: </a:t>
            </a:r>
          </a:p>
          <a:p>
            <a:r>
              <a:rPr lang="en-US" sz="2400" dirty="0" smtClean="0">
                <a:solidFill>
                  <a:schemeClr val="accent2">
                    <a:lumMod val="75000"/>
                  </a:schemeClr>
                </a:solidFill>
                <a:latin typeface="Gill Sans MT Condensed" pitchFamily="34" charset="0"/>
              </a:rPr>
              <a:t>Microsoft PowerPoint, </a:t>
            </a:r>
            <a:r>
              <a:rPr lang="en-US" sz="2400" dirty="0" err="1" smtClean="0">
                <a:solidFill>
                  <a:schemeClr val="accent2">
                    <a:lumMod val="75000"/>
                  </a:schemeClr>
                </a:solidFill>
                <a:latin typeface="Gill Sans MT Condensed" pitchFamily="34" charset="0"/>
                <a:hlinkClick r:id="rId2"/>
              </a:rPr>
              <a:t>OpenSource</a:t>
            </a:r>
            <a:r>
              <a:rPr lang="en-US" sz="2400" dirty="0" smtClean="0">
                <a:solidFill>
                  <a:schemeClr val="accent2">
                    <a:lumMod val="75000"/>
                  </a:schemeClr>
                </a:solidFill>
                <a:latin typeface="Gill Sans MT Condensed" pitchFamily="34" charset="0"/>
              </a:rPr>
              <a:t> (freeware)</a:t>
            </a:r>
          </a:p>
          <a:p>
            <a:r>
              <a:rPr lang="en-US" sz="2400" dirty="0" smtClean="0">
                <a:solidFill>
                  <a:schemeClr val="accent2">
                    <a:lumMod val="75000"/>
                  </a:schemeClr>
                </a:solidFill>
                <a:latin typeface="Gill Sans MT Condensed" pitchFamily="34" charset="0"/>
              </a:rPr>
              <a:t>Audio Recorder:  Microsoft Sound Recorder</a:t>
            </a:r>
          </a:p>
          <a:p>
            <a:r>
              <a:rPr lang="en-US" sz="2400" dirty="0" smtClean="0">
                <a:solidFill>
                  <a:schemeClr val="accent2">
                    <a:lumMod val="75000"/>
                  </a:schemeClr>
                </a:solidFill>
                <a:latin typeface="Gill Sans MT Condensed" pitchFamily="34" charset="0"/>
              </a:rPr>
              <a:t>PowerPoint 2007 has audio recording capabilities.</a:t>
            </a:r>
          </a:p>
          <a:p>
            <a:r>
              <a:rPr lang="en-US" sz="2400" dirty="0" smtClean="0">
                <a:solidFill>
                  <a:schemeClr val="accent2">
                    <a:lumMod val="75000"/>
                  </a:schemeClr>
                </a:solidFill>
                <a:latin typeface="Gill Sans MT Condensed" pitchFamily="34" charset="0"/>
              </a:rPr>
              <a:t>Audio Editor: </a:t>
            </a:r>
            <a:r>
              <a:rPr lang="en-US" sz="2400" dirty="0" smtClean="0">
                <a:solidFill>
                  <a:schemeClr val="accent2">
                    <a:lumMod val="75000"/>
                  </a:schemeClr>
                </a:solidFill>
                <a:latin typeface="Gill Sans MT Condensed" pitchFamily="34" charset="0"/>
                <a:hlinkClick r:id="rId3"/>
              </a:rPr>
              <a:t>Audacity </a:t>
            </a:r>
            <a:r>
              <a:rPr lang="en-US" sz="2400" dirty="0" smtClean="0">
                <a:solidFill>
                  <a:schemeClr val="accent2">
                    <a:lumMod val="75000"/>
                  </a:schemeClr>
                </a:solidFill>
                <a:latin typeface="Gill Sans MT Condensed" pitchFamily="34" charset="0"/>
              </a:rPr>
              <a:t>(freeware) </a:t>
            </a:r>
          </a:p>
          <a:p>
            <a:r>
              <a:rPr lang="en-US" sz="2400" dirty="0" smtClean="0">
                <a:solidFill>
                  <a:schemeClr val="accent2">
                    <a:lumMod val="75000"/>
                  </a:schemeClr>
                </a:solidFill>
                <a:latin typeface="Gill Sans MT Condensed" pitchFamily="34" charset="0"/>
              </a:rPr>
              <a:t>Format Converter: </a:t>
            </a:r>
            <a:r>
              <a:rPr lang="en-US" sz="2400" dirty="0" err="1" smtClean="0">
                <a:solidFill>
                  <a:schemeClr val="accent2">
                    <a:lumMod val="75000"/>
                  </a:schemeClr>
                </a:solidFill>
                <a:latin typeface="Gill Sans MT Condensed" pitchFamily="34" charset="0"/>
                <a:hlinkClick r:id="rId4"/>
              </a:rPr>
              <a:t>mediaconverter</a:t>
            </a:r>
            <a:r>
              <a:rPr lang="en-US" sz="2400" dirty="0" smtClean="0">
                <a:solidFill>
                  <a:schemeClr val="accent2">
                    <a:lumMod val="75000"/>
                  </a:schemeClr>
                </a:solidFill>
                <a:latin typeface="Gill Sans MT Condensed" pitchFamily="34" charset="0"/>
              </a:rPr>
              <a:t>,  </a:t>
            </a:r>
          </a:p>
          <a:p>
            <a:r>
              <a:rPr lang="en-US" sz="2400" dirty="0" smtClean="0">
                <a:solidFill>
                  <a:schemeClr val="accent2">
                    <a:lumMod val="75000"/>
                  </a:schemeClr>
                </a:solidFill>
                <a:latin typeface="Gill Sans MT Condensed" pitchFamily="34" charset="0"/>
              </a:rPr>
              <a:t>Audio Converter: </a:t>
            </a:r>
            <a:r>
              <a:rPr lang="en-US" sz="2400" dirty="0" smtClean="0">
                <a:solidFill>
                  <a:schemeClr val="accent2">
                    <a:lumMod val="75000"/>
                  </a:schemeClr>
                </a:solidFill>
                <a:latin typeface="Gill Sans MT Condensed" pitchFamily="34" charset="0"/>
                <a:hlinkClick r:id="rId5"/>
              </a:rPr>
              <a:t>NCH Switch</a:t>
            </a:r>
            <a:endParaRPr lang="en-US" sz="2400" dirty="0" smtClean="0">
              <a:solidFill>
                <a:schemeClr val="accent2">
                  <a:lumMod val="75000"/>
                </a:schemeClr>
              </a:solidFill>
              <a:latin typeface="Gill Sans MT Condensed" pitchFamily="34" charset="0"/>
            </a:endParaRPr>
          </a:p>
        </p:txBody>
      </p:sp>
      <p:pic>
        <p:nvPicPr>
          <p:cNvPr id="55300" name="Picture 4" descr="C:\Users\kate\AppData\Local\Microsoft\Windows\Temporary Internet Files\Content.IE5\ZTYDSXBU\MPj04116980000[1].jpg"/>
          <p:cNvPicPr>
            <a:picLocks noChangeAspect="1" noChangeArrowheads="1"/>
          </p:cNvPicPr>
          <p:nvPr/>
        </p:nvPicPr>
        <p:blipFill>
          <a:blip r:embed="rId6" cstate="print"/>
          <a:srcRect/>
          <a:stretch>
            <a:fillRect/>
          </a:stretch>
        </p:blipFill>
        <p:spPr bwMode="auto">
          <a:xfrm>
            <a:off x="838200" y="1905000"/>
            <a:ext cx="1447800" cy="1600200"/>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The  props</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7" name="TextBox 6"/>
          <p:cNvSpPr txBox="1"/>
          <p:nvPr/>
        </p:nvSpPr>
        <p:spPr>
          <a:xfrm>
            <a:off x="2667000" y="1752600"/>
            <a:ext cx="4800600" cy="2123658"/>
          </a:xfrm>
          <a:prstGeom prst="rect">
            <a:avLst/>
          </a:prstGeom>
          <a:noFill/>
        </p:spPr>
        <p:txBody>
          <a:bodyPr wrap="square" rtlCol="0">
            <a:spAutoFit/>
          </a:bodyPr>
          <a:lstStyle/>
          <a:p>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rPr>
              <a:t>Software Tips:</a:t>
            </a:r>
          </a:p>
          <a:p>
            <a:r>
              <a:rPr lang="en-US" sz="2400" dirty="0" smtClean="0">
                <a:solidFill>
                  <a:schemeClr val="accent2">
                    <a:lumMod val="75000"/>
                  </a:schemeClr>
                </a:solidFill>
                <a:latin typeface="Gill Sans MT Condensed" pitchFamily="34" charset="0"/>
              </a:rPr>
              <a:t>It’s worthwhile to poll your class on their knowledge in the use of </a:t>
            </a:r>
            <a:r>
              <a:rPr lang="en-US" sz="2400" dirty="0" smtClean="0">
                <a:solidFill>
                  <a:schemeClr val="accent2">
                    <a:lumMod val="75000"/>
                  </a:schemeClr>
                </a:solidFill>
                <a:latin typeface="Gill Sans MT Condensed" pitchFamily="34" charset="0"/>
                <a:hlinkClick r:id="rId2"/>
              </a:rPr>
              <a:t>internet searching methods</a:t>
            </a:r>
            <a:r>
              <a:rPr lang="en-US" sz="2400" dirty="0" smtClean="0">
                <a:solidFill>
                  <a:schemeClr val="accent2">
                    <a:lumMod val="75000"/>
                  </a:schemeClr>
                </a:solidFill>
                <a:latin typeface="Gill Sans MT Condensed" pitchFamily="34" charset="0"/>
              </a:rPr>
              <a:t>, the electronic bookmark or favorite, and its export. (makes research links portable.)</a:t>
            </a:r>
          </a:p>
        </p:txBody>
      </p:sp>
      <p:pic>
        <p:nvPicPr>
          <p:cNvPr id="55300" name="Picture 4" descr="C:\Users\kate\AppData\Local\Microsoft\Windows\Temporary Internet Files\Content.IE5\ZTYDSXBU\MPj04116980000[1].jpg"/>
          <p:cNvPicPr>
            <a:picLocks noChangeAspect="1" noChangeArrowheads="1"/>
          </p:cNvPicPr>
          <p:nvPr/>
        </p:nvPicPr>
        <p:blipFill>
          <a:blip r:embed="rId3" cstate="print"/>
          <a:srcRect/>
          <a:stretch>
            <a:fillRect/>
          </a:stretch>
        </p:blipFill>
        <p:spPr bwMode="auto">
          <a:xfrm>
            <a:off x="838200" y="1905000"/>
            <a:ext cx="1447800" cy="1600200"/>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The  media</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7" name="TextBox 6"/>
          <p:cNvSpPr txBox="1"/>
          <p:nvPr/>
        </p:nvSpPr>
        <p:spPr>
          <a:xfrm>
            <a:off x="2438400" y="1752600"/>
            <a:ext cx="5638800" cy="2862322"/>
          </a:xfrm>
          <a:prstGeom prst="rect">
            <a:avLst/>
          </a:prstGeom>
          <a:noFill/>
        </p:spPr>
        <p:txBody>
          <a:bodyPr wrap="square" rtlCol="0">
            <a:spAutoFit/>
          </a:bodyPr>
          <a:lstStyle/>
          <a:p>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hlinkClick r:id="rId2"/>
              </a:rPr>
              <a:t>Copyright Issues</a:t>
            </a:r>
            <a:endPar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endParaRPr>
          </a:p>
          <a:p>
            <a:pPr>
              <a:buFont typeface="Arial" pitchFamily="34" charset="0"/>
              <a:buChar char="•"/>
            </a:pPr>
            <a:r>
              <a:rPr lang="en-US" sz="2400" dirty="0" smtClean="0">
                <a:solidFill>
                  <a:schemeClr val="accent2">
                    <a:lumMod val="75000"/>
                  </a:schemeClr>
                </a:solidFill>
                <a:latin typeface="Gill Sans MT Condensed" pitchFamily="34" charset="0"/>
              </a:rPr>
              <a:t>Most multimedia classroom projects classroom are considered to be free of copyright infringement issues. </a:t>
            </a:r>
          </a:p>
          <a:p>
            <a:pPr>
              <a:buFont typeface="Arial" pitchFamily="34" charset="0"/>
              <a:buChar char="•"/>
            </a:pPr>
            <a:endParaRPr lang="en-US" sz="2400" dirty="0" smtClean="0">
              <a:solidFill>
                <a:schemeClr val="accent2">
                  <a:lumMod val="75000"/>
                </a:schemeClr>
              </a:solidFill>
              <a:latin typeface="Gill Sans MT Condensed" pitchFamily="34" charset="0"/>
            </a:endParaRPr>
          </a:p>
          <a:p>
            <a:pPr>
              <a:buFont typeface="Arial" pitchFamily="34" charset="0"/>
              <a:buChar char="•"/>
            </a:pPr>
            <a:r>
              <a:rPr lang="en-US" sz="2400" dirty="0" smtClean="0">
                <a:solidFill>
                  <a:schemeClr val="accent2">
                    <a:lumMod val="75000"/>
                  </a:schemeClr>
                </a:solidFill>
                <a:latin typeface="Gill Sans MT Condensed" pitchFamily="34" charset="0"/>
              </a:rPr>
              <a:t>Create bookmarks, hyperlinks, and a </a:t>
            </a:r>
            <a:r>
              <a:rPr lang="en-US" sz="2400" dirty="0" smtClean="0">
                <a:solidFill>
                  <a:schemeClr val="accent2">
                    <a:lumMod val="75000"/>
                  </a:schemeClr>
                </a:solidFill>
                <a:latin typeface="Gill Sans MT Condensed" pitchFamily="34" charset="0"/>
                <a:hlinkClick r:id="rId3"/>
              </a:rPr>
              <a:t>bibliography</a:t>
            </a:r>
            <a:r>
              <a:rPr lang="en-US" sz="2400" dirty="0" smtClean="0">
                <a:solidFill>
                  <a:schemeClr val="accent2">
                    <a:lumMod val="75000"/>
                  </a:schemeClr>
                </a:solidFill>
                <a:latin typeface="Gill Sans MT Condensed" pitchFamily="34" charset="0"/>
              </a:rPr>
              <a:t> worksheet to keep track of resources electronically. </a:t>
            </a:r>
          </a:p>
          <a:p>
            <a:pPr>
              <a:buFont typeface="Arial" pitchFamily="34" charset="0"/>
              <a:buChar char="•"/>
            </a:pPr>
            <a:endParaRPr lang="en-US" sz="2400" dirty="0" smtClean="0">
              <a:solidFill>
                <a:schemeClr val="accent2">
                  <a:lumMod val="75000"/>
                </a:schemeClr>
              </a:solidFill>
              <a:latin typeface="Gill Sans MT Condensed" pitchFamily="34" charset="0"/>
            </a:endParaRPr>
          </a:p>
        </p:txBody>
      </p:sp>
      <p:pic>
        <p:nvPicPr>
          <p:cNvPr id="55300" name="Picture 4" descr="C:\Users\kate\AppData\Local\Microsoft\Windows\Temporary Internet Files\Content.IE5\ZTYDSXBU\MPj04116980000[1].jpg"/>
          <p:cNvPicPr>
            <a:picLocks noChangeAspect="1" noChangeArrowheads="1"/>
          </p:cNvPicPr>
          <p:nvPr/>
        </p:nvPicPr>
        <p:blipFill>
          <a:blip r:embed="rId4" cstate="print"/>
          <a:srcRect/>
          <a:stretch>
            <a:fillRect/>
          </a:stretch>
        </p:blipFill>
        <p:spPr bwMode="auto">
          <a:xfrm>
            <a:off x="838200" y="1905000"/>
            <a:ext cx="1447800" cy="1600200"/>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The  media - Setting </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7" name="TextBox 6"/>
          <p:cNvSpPr txBox="1"/>
          <p:nvPr/>
        </p:nvSpPr>
        <p:spPr>
          <a:xfrm>
            <a:off x="2438400" y="1752600"/>
            <a:ext cx="5943600" cy="3785652"/>
          </a:xfrm>
          <a:prstGeom prst="rect">
            <a:avLst/>
          </a:prstGeom>
          <a:noFill/>
        </p:spPr>
        <p:txBody>
          <a:bodyPr wrap="square" rtlCol="0">
            <a:spAutoFit/>
          </a:bodyPr>
          <a:lstStyle/>
          <a:p>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rPr>
              <a:t>Setting:</a:t>
            </a:r>
          </a:p>
          <a:p>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rPr>
              <a:t>Sounds</a:t>
            </a:r>
          </a:p>
          <a:p>
            <a:pPr>
              <a:buFont typeface="Arial" pitchFamily="34" charset="0"/>
              <a:buChar char="•"/>
            </a:pPr>
            <a:r>
              <a:rPr lang="en-US" sz="2400" dirty="0" smtClean="0">
                <a:solidFill>
                  <a:schemeClr val="accent2">
                    <a:lumMod val="75000"/>
                  </a:schemeClr>
                </a:solidFill>
                <a:latin typeface="Gill Sans MT Condensed" pitchFamily="34" charset="0"/>
              </a:rPr>
              <a:t> Most formatting and editing issues can be solved using freeware suggested above. If a song is too long or a student has a sound idea for background to a narration, that can be achieved.  </a:t>
            </a:r>
          </a:p>
          <a:p>
            <a:pPr>
              <a:buFont typeface="Arial" pitchFamily="34" charset="0"/>
              <a:buChar char="•"/>
            </a:pPr>
            <a:r>
              <a:rPr lang="en-US" sz="2400" dirty="0" smtClean="0">
                <a:solidFill>
                  <a:schemeClr val="accent2">
                    <a:lumMod val="75000"/>
                  </a:schemeClr>
                </a:solidFill>
                <a:latin typeface="Gill Sans MT Condensed" pitchFamily="34" charset="0"/>
              </a:rPr>
              <a:t> In a film or photo class, these techniques can also be further developed and applied.  </a:t>
            </a:r>
          </a:p>
          <a:p>
            <a:pPr>
              <a:buFont typeface="Arial" pitchFamily="34" charset="0"/>
              <a:buChar char="•"/>
            </a:pPr>
            <a:r>
              <a:rPr lang="en-US" sz="2400" dirty="0" smtClean="0">
                <a:solidFill>
                  <a:schemeClr val="accent2">
                    <a:lumMod val="75000"/>
                  </a:schemeClr>
                </a:solidFill>
                <a:latin typeface="Gill Sans MT Condensed" pitchFamily="34" charset="0"/>
              </a:rPr>
              <a:t>Written permission is sometimes required to use sound files.</a:t>
            </a:r>
          </a:p>
        </p:txBody>
      </p:sp>
      <p:pic>
        <p:nvPicPr>
          <p:cNvPr id="55300" name="Picture 4" descr="C:\Users\kate\AppData\Local\Microsoft\Windows\Temporary Internet Files\Content.IE5\ZTYDSXBU\MPj04116980000[1].jpg"/>
          <p:cNvPicPr>
            <a:picLocks noChangeAspect="1" noChangeArrowheads="1"/>
          </p:cNvPicPr>
          <p:nvPr/>
        </p:nvPicPr>
        <p:blipFill>
          <a:blip r:embed="rId2" cstate="print"/>
          <a:srcRect/>
          <a:stretch>
            <a:fillRect/>
          </a:stretch>
        </p:blipFill>
        <p:spPr bwMode="auto">
          <a:xfrm>
            <a:off x="838200" y="1905000"/>
            <a:ext cx="1447800" cy="1600200"/>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The  media - setting</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7" name="TextBox 6"/>
          <p:cNvSpPr txBox="1"/>
          <p:nvPr/>
        </p:nvSpPr>
        <p:spPr>
          <a:xfrm>
            <a:off x="2438400" y="1752600"/>
            <a:ext cx="5638800" cy="3600986"/>
          </a:xfrm>
          <a:prstGeom prst="rect">
            <a:avLst/>
          </a:prstGeom>
          <a:noFill/>
        </p:spPr>
        <p:txBody>
          <a:bodyPr wrap="square" rtlCol="0">
            <a:spAutoFit/>
          </a:bodyPr>
          <a:lstStyle/>
          <a:p>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rPr>
              <a:t>Images</a:t>
            </a:r>
          </a:p>
          <a:p>
            <a:pPr>
              <a:buFont typeface="Arial" pitchFamily="34" charset="0"/>
              <a:buChar char="•"/>
            </a:pPr>
            <a:r>
              <a:rPr lang="en-US" sz="2400" dirty="0" smtClean="0">
                <a:solidFill>
                  <a:schemeClr val="accent2">
                    <a:lumMod val="75000"/>
                  </a:schemeClr>
                </a:solidFill>
                <a:latin typeface="Gill Sans MT Condensed" pitchFamily="34" charset="0"/>
              </a:rPr>
              <a:t> Time and resources permitting, the images used in the presentation can include appropriate vocabulary labels.  </a:t>
            </a:r>
          </a:p>
          <a:p>
            <a:pPr>
              <a:buFont typeface="Arial" pitchFamily="34" charset="0"/>
              <a:buChar char="•"/>
            </a:pPr>
            <a:endParaRPr lang="en-US" sz="2400" dirty="0" smtClean="0">
              <a:solidFill>
                <a:schemeClr val="accent2">
                  <a:lumMod val="75000"/>
                </a:schemeClr>
              </a:solidFill>
              <a:latin typeface="Gill Sans MT Condensed" pitchFamily="34" charset="0"/>
            </a:endParaRPr>
          </a:p>
          <a:p>
            <a:pPr>
              <a:buFont typeface="Arial" pitchFamily="34" charset="0"/>
              <a:buChar char="•"/>
            </a:pPr>
            <a:r>
              <a:rPr lang="en-US" sz="2400" dirty="0" smtClean="0">
                <a:solidFill>
                  <a:schemeClr val="accent2">
                    <a:lumMod val="75000"/>
                  </a:schemeClr>
                </a:solidFill>
                <a:latin typeface="Gill Sans MT Condensed" pitchFamily="34" charset="0"/>
              </a:rPr>
              <a:t> In a film or photo class, using photo editing software, these techniques can also be further developed and applied.  </a:t>
            </a:r>
          </a:p>
          <a:p>
            <a:pPr>
              <a:buFont typeface="Arial" pitchFamily="34" charset="0"/>
              <a:buChar char="•"/>
            </a:pPr>
            <a:endParaRPr lang="en-US" sz="2400" dirty="0" smtClean="0">
              <a:solidFill>
                <a:schemeClr val="accent2">
                  <a:lumMod val="75000"/>
                </a:schemeClr>
              </a:solidFill>
              <a:latin typeface="Gill Sans MT Condensed" pitchFamily="34" charset="0"/>
            </a:endParaRPr>
          </a:p>
          <a:p>
            <a:pPr>
              <a:buFont typeface="Arial" pitchFamily="34" charset="0"/>
              <a:buChar char="•"/>
            </a:pPr>
            <a:r>
              <a:rPr lang="en-US" sz="2400" dirty="0" smtClean="0">
                <a:solidFill>
                  <a:schemeClr val="accent2">
                    <a:lumMod val="75000"/>
                  </a:schemeClr>
                </a:solidFill>
                <a:latin typeface="Gill Sans MT Condensed" pitchFamily="34" charset="0"/>
              </a:rPr>
              <a:t> Written permission is sometimes required to use sound files.</a:t>
            </a:r>
          </a:p>
        </p:txBody>
      </p:sp>
      <p:pic>
        <p:nvPicPr>
          <p:cNvPr id="55300" name="Picture 4" descr="C:\Users\kate\AppData\Local\Microsoft\Windows\Temporary Internet Files\Content.IE5\ZTYDSXBU\MPj04116980000[1].jpg"/>
          <p:cNvPicPr>
            <a:picLocks noChangeAspect="1" noChangeArrowheads="1"/>
          </p:cNvPicPr>
          <p:nvPr/>
        </p:nvPicPr>
        <p:blipFill>
          <a:blip r:embed="rId2" cstate="print"/>
          <a:srcRect/>
          <a:stretch>
            <a:fillRect/>
          </a:stretch>
        </p:blipFill>
        <p:spPr bwMode="auto">
          <a:xfrm>
            <a:off x="838200" y="1905000"/>
            <a:ext cx="1447800" cy="1600200"/>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The  media</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7" name="TextBox 6"/>
          <p:cNvSpPr txBox="1"/>
          <p:nvPr/>
        </p:nvSpPr>
        <p:spPr>
          <a:xfrm>
            <a:off x="2438400" y="1752600"/>
            <a:ext cx="5638800" cy="646331"/>
          </a:xfrm>
          <a:prstGeom prst="rect">
            <a:avLst/>
          </a:prstGeom>
          <a:noFill/>
        </p:spPr>
        <p:txBody>
          <a:bodyPr wrap="square" rtlCol="0">
            <a:spAutoFit/>
          </a:bodyPr>
          <a:lstStyle/>
          <a:p>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rPr>
              <a:t>Images</a:t>
            </a:r>
          </a:p>
        </p:txBody>
      </p:sp>
      <p:pic>
        <p:nvPicPr>
          <p:cNvPr id="55300" name="Picture 4" descr="C:\Users\kate\AppData\Local\Microsoft\Windows\Temporary Internet Files\Content.IE5\ZTYDSXBU\MPj04116980000[1].jpg"/>
          <p:cNvPicPr>
            <a:picLocks noChangeAspect="1" noChangeArrowheads="1"/>
          </p:cNvPicPr>
          <p:nvPr/>
        </p:nvPicPr>
        <p:blipFill>
          <a:blip r:embed="rId2" cstate="print"/>
          <a:srcRect/>
          <a:stretch>
            <a:fillRect/>
          </a:stretch>
        </p:blipFill>
        <p:spPr bwMode="auto">
          <a:xfrm>
            <a:off x="838200" y="1905000"/>
            <a:ext cx="1447800" cy="1600200"/>
          </a:xfrm>
          <a:prstGeom prst="rect">
            <a:avLst/>
          </a:prstGeom>
          <a:noFill/>
        </p:spPr>
      </p:pic>
      <p:pic>
        <p:nvPicPr>
          <p:cNvPr id="8" name="Picture 7" descr="slide0001_image001.jpg"/>
          <p:cNvPicPr>
            <a:picLocks noChangeAspect="1"/>
          </p:cNvPicPr>
          <p:nvPr/>
        </p:nvPicPr>
        <p:blipFill>
          <a:blip r:embed="rId3" cstate="print"/>
          <a:stretch>
            <a:fillRect/>
          </a:stretch>
        </p:blipFill>
        <p:spPr>
          <a:xfrm>
            <a:off x="5029200" y="1066800"/>
            <a:ext cx="3048000" cy="4406981"/>
          </a:xfrm>
          <a:prstGeom prst="rect">
            <a:avLst/>
          </a:prstGeom>
        </p:spPr>
      </p:pic>
      <p:sp>
        <p:nvSpPr>
          <p:cNvPr id="9" name="TextBox 8"/>
          <p:cNvSpPr txBox="1"/>
          <p:nvPr/>
        </p:nvSpPr>
        <p:spPr>
          <a:xfrm>
            <a:off x="3733800" y="3810000"/>
            <a:ext cx="990600" cy="1323439"/>
          </a:xfrm>
          <a:prstGeom prst="rect">
            <a:avLst/>
          </a:prstGeom>
          <a:solidFill>
            <a:schemeClr val="bg1"/>
          </a:solidFill>
        </p:spPr>
        <p:txBody>
          <a:bodyPr wrap="square" rtlCol="0">
            <a:spAutoFit/>
          </a:bodyPr>
          <a:lstStyle/>
          <a:p>
            <a:r>
              <a:rPr lang="en-US" sz="2000" dirty="0" smtClean="0">
                <a:solidFill>
                  <a:schemeClr val="tx1"/>
                </a:solidFill>
              </a:rPr>
              <a:t>Knapsack</a:t>
            </a:r>
          </a:p>
          <a:p>
            <a:r>
              <a:rPr lang="en-US" sz="2000" dirty="0" smtClean="0">
                <a:solidFill>
                  <a:schemeClr val="tx1"/>
                </a:solidFill>
              </a:rPr>
              <a:t>Satchel</a:t>
            </a:r>
          </a:p>
          <a:p>
            <a:r>
              <a:rPr lang="en-US" sz="2000" dirty="0" smtClean="0">
                <a:solidFill>
                  <a:schemeClr val="tx1"/>
                </a:solidFill>
              </a:rPr>
              <a:t>Purse</a:t>
            </a:r>
          </a:p>
          <a:p>
            <a:r>
              <a:rPr lang="en-US" sz="2000" dirty="0" smtClean="0">
                <a:solidFill>
                  <a:schemeClr val="tx1"/>
                </a:solidFill>
              </a:rPr>
              <a:t>Bag</a:t>
            </a:r>
            <a:endParaRPr lang="en-US" sz="2000" dirty="0">
              <a:solidFill>
                <a:schemeClr val="tx1"/>
              </a:solidFill>
            </a:endParaRPr>
          </a:p>
        </p:txBody>
      </p:sp>
      <p:cxnSp>
        <p:nvCxnSpPr>
          <p:cNvPr id="12" name="Straight Arrow Connector 11"/>
          <p:cNvCxnSpPr/>
          <p:nvPr/>
        </p:nvCxnSpPr>
        <p:spPr>
          <a:xfrm flipV="1">
            <a:off x="4419600" y="4038600"/>
            <a:ext cx="21336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419600" y="1905001"/>
            <a:ext cx="1143000" cy="1015663"/>
          </a:xfrm>
          <a:prstGeom prst="rect">
            <a:avLst/>
          </a:prstGeom>
          <a:solidFill>
            <a:schemeClr val="bg1"/>
          </a:solidFill>
        </p:spPr>
        <p:txBody>
          <a:bodyPr wrap="square" rtlCol="0">
            <a:spAutoFit/>
          </a:bodyPr>
          <a:lstStyle/>
          <a:p>
            <a:r>
              <a:rPr lang="en-US" sz="2000" dirty="0" smtClean="0">
                <a:solidFill>
                  <a:schemeClr val="tx1"/>
                </a:solidFill>
              </a:rPr>
              <a:t>Face</a:t>
            </a:r>
          </a:p>
          <a:p>
            <a:r>
              <a:rPr lang="en-US" sz="2000" dirty="0" smtClean="0">
                <a:solidFill>
                  <a:schemeClr val="tx1"/>
                </a:solidFill>
              </a:rPr>
              <a:t>Complexion</a:t>
            </a:r>
          </a:p>
          <a:p>
            <a:r>
              <a:rPr lang="en-US" sz="2000" dirty="0" smtClean="0">
                <a:solidFill>
                  <a:schemeClr val="tx1"/>
                </a:solidFill>
              </a:rPr>
              <a:t>Expression</a:t>
            </a:r>
          </a:p>
        </p:txBody>
      </p:sp>
      <p:cxnSp>
        <p:nvCxnSpPr>
          <p:cNvPr id="15" name="Straight Arrow Connector 14"/>
          <p:cNvCxnSpPr/>
          <p:nvPr/>
        </p:nvCxnSpPr>
        <p:spPr>
          <a:xfrm>
            <a:off x="5410200" y="2133600"/>
            <a:ext cx="8382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Setting the Stage</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13" name="TextBox 12"/>
          <p:cNvSpPr txBox="1"/>
          <p:nvPr/>
        </p:nvSpPr>
        <p:spPr>
          <a:xfrm>
            <a:off x="3810000" y="1828800"/>
            <a:ext cx="4038600" cy="3600986"/>
          </a:xfrm>
          <a:prstGeom prst="rect">
            <a:avLst/>
          </a:prstGeom>
          <a:noFill/>
        </p:spPr>
        <p:txBody>
          <a:bodyPr wrap="square" rtlCol="0">
            <a:spAutoFit/>
          </a:bodyPr>
          <a:lstStyle/>
          <a:p>
            <a:pPr marL="1371600" indent="-1371600"/>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rPr>
              <a:t>The Audience</a:t>
            </a:r>
          </a:p>
          <a:p>
            <a:r>
              <a:rPr lang="en-US" sz="2400" b="1" dirty="0" smtClean="0">
                <a:solidFill>
                  <a:schemeClr val="accent2">
                    <a:lumMod val="75000"/>
                  </a:schemeClr>
                </a:solidFill>
                <a:latin typeface="Gill Sans MT Condensed" pitchFamily="34" charset="0"/>
              </a:rPr>
              <a:t>Teacher: </a:t>
            </a:r>
          </a:p>
          <a:p>
            <a:pPr>
              <a:buFont typeface="Arial" pitchFamily="34" charset="0"/>
              <a:buChar char="•"/>
            </a:pPr>
            <a:r>
              <a:rPr lang="en-US" sz="2400" dirty="0" smtClean="0">
                <a:solidFill>
                  <a:schemeClr val="accent2">
                    <a:lumMod val="75000"/>
                  </a:schemeClr>
                </a:solidFill>
                <a:latin typeface="Gill Sans MT Condensed" pitchFamily="34" charset="0"/>
              </a:rPr>
              <a:t>adaptable to any grade level and still meet goals and objectives. </a:t>
            </a:r>
          </a:p>
          <a:p>
            <a:pPr>
              <a:buFont typeface="Arial" pitchFamily="34" charset="0"/>
              <a:buChar char="•"/>
            </a:pPr>
            <a:r>
              <a:rPr lang="en-US" sz="2400" dirty="0" smtClean="0">
                <a:solidFill>
                  <a:schemeClr val="accent2">
                    <a:lumMod val="75000"/>
                  </a:schemeClr>
                </a:solidFill>
                <a:latin typeface="Gill Sans MT Condensed" pitchFamily="34" charset="0"/>
              </a:rPr>
              <a:t>designed as a final project for freshmen.</a:t>
            </a:r>
          </a:p>
          <a:p>
            <a:r>
              <a:rPr lang="en-US" sz="2400" b="1" dirty="0" smtClean="0">
                <a:solidFill>
                  <a:schemeClr val="accent2">
                    <a:lumMod val="75000"/>
                  </a:schemeClr>
                </a:solidFill>
                <a:latin typeface="Gill Sans MT Condensed" pitchFamily="34" charset="0"/>
              </a:rPr>
              <a:t>Student: </a:t>
            </a:r>
          </a:p>
          <a:p>
            <a:pPr>
              <a:buFont typeface="Arial" pitchFamily="34" charset="0"/>
              <a:buChar char="•"/>
            </a:pPr>
            <a:r>
              <a:rPr lang="en-US" sz="2400" dirty="0" smtClean="0">
                <a:solidFill>
                  <a:schemeClr val="accent2">
                    <a:lumMod val="75000"/>
                  </a:schemeClr>
                </a:solidFill>
                <a:latin typeface="Gill Sans MT Condensed" pitchFamily="34" charset="0"/>
              </a:rPr>
              <a:t>meant to engage students of all ages, by transporting them into another time and place</a:t>
            </a:r>
            <a:endParaRPr lang="en-US" sz="3600" dirty="0">
              <a:latin typeface="Gill Sans MT Condensed" pitchFamily="34" charset="0"/>
            </a:endParaRPr>
          </a:p>
        </p:txBody>
      </p:sp>
      <p:pic>
        <p:nvPicPr>
          <p:cNvPr id="44036" name="Picture 4" descr="C:\Users\kate\AppData\Local\Microsoft\Windows\Temporary Internet Files\Content.IE5\ZTYDSXBU\MCj02330340000[1].wmf"/>
          <p:cNvPicPr>
            <a:picLocks noChangeAspect="1" noChangeArrowheads="1"/>
          </p:cNvPicPr>
          <p:nvPr/>
        </p:nvPicPr>
        <p:blipFill>
          <a:blip r:embed="rId2" cstate="print"/>
          <a:srcRect/>
          <a:stretch>
            <a:fillRect/>
          </a:stretch>
        </p:blipFill>
        <p:spPr bwMode="auto">
          <a:xfrm>
            <a:off x="1524000" y="1887335"/>
            <a:ext cx="1981849" cy="1998865"/>
          </a:xfrm>
          <a:prstGeom prst="rect">
            <a:avLst/>
          </a:prstGeom>
          <a:noFill/>
        </p:spPr>
      </p:pic>
      <p:pic>
        <p:nvPicPr>
          <p:cNvPr id="44043" name="Picture 11" descr="C:\Users\kate\AppData\Local\Microsoft\Windows\Temporary Internet Files\Content.IE5\Q0BNZB9O\MCj02319430000[1].wmf"/>
          <p:cNvPicPr>
            <a:picLocks noChangeAspect="1" noChangeArrowheads="1"/>
          </p:cNvPicPr>
          <p:nvPr/>
        </p:nvPicPr>
        <p:blipFill>
          <a:blip r:embed="rId3" cstate="print"/>
          <a:srcRect/>
          <a:stretch>
            <a:fillRect/>
          </a:stretch>
        </p:blipFill>
        <p:spPr bwMode="auto">
          <a:xfrm>
            <a:off x="1524000" y="4042266"/>
            <a:ext cx="1981200" cy="1885912"/>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11" name="TextBox 10"/>
          <p:cNvSpPr txBox="1"/>
          <p:nvPr/>
        </p:nvSpPr>
        <p:spPr>
          <a:xfrm>
            <a:off x="914400" y="685800"/>
            <a:ext cx="6858000" cy="830997"/>
          </a:xfrm>
          <a:prstGeom prst="rect">
            <a:avLst/>
          </a:prstGeom>
          <a:noFill/>
        </p:spPr>
        <p:txBody>
          <a:bodyPr wrap="square" rtlCol="0">
            <a:spAutoFit/>
          </a:bodyPr>
          <a:lstStyle/>
          <a:p>
            <a:r>
              <a:rPr lang="en-US" sz="4800" dirty="0" smtClean="0">
                <a:solidFill>
                  <a:schemeClr val="accent2">
                    <a:lumMod val="50000"/>
                  </a:schemeClr>
                </a:solidFill>
                <a:effectLst>
                  <a:outerShdw blurRad="50800" dist="50800" dir="5400000" algn="ctr" rotWithShape="0">
                    <a:schemeClr val="accent3">
                      <a:lumMod val="75000"/>
                    </a:schemeClr>
                  </a:outerShdw>
                </a:effectLst>
                <a:latin typeface="Showcard Gothic" pitchFamily="82" charset="0"/>
              </a:rPr>
              <a:t>Setting the Stage</a:t>
            </a:r>
            <a:endParaRPr lang="en-US" sz="4800" dirty="0">
              <a:solidFill>
                <a:schemeClr val="accent2">
                  <a:lumMod val="50000"/>
                </a:schemeClr>
              </a:solidFill>
              <a:effectLst>
                <a:outerShdw blurRad="50800" dist="50800" dir="5400000" algn="ctr" rotWithShape="0">
                  <a:schemeClr val="accent3">
                    <a:lumMod val="75000"/>
                  </a:schemeClr>
                </a:outerShdw>
              </a:effectLst>
              <a:latin typeface="Showcard Gothic" pitchFamily="82" charset="0"/>
            </a:endParaRPr>
          </a:p>
        </p:txBody>
      </p:sp>
      <p:sp>
        <p:nvSpPr>
          <p:cNvPr id="13" name="TextBox 12"/>
          <p:cNvSpPr txBox="1"/>
          <p:nvPr/>
        </p:nvSpPr>
        <p:spPr>
          <a:xfrm>
            <a:off x="6553200" y="1981200"/>
            <a:ext cx="2590800" cy="1754326"/>
          </a:xfrm>
          <a:prstGeom prst="rect">
            <a:avLst/>
          </a:prstGeom>
          <a:noFill/>
        </p:spPr>
        <p:txBody>
          <a:bodyPr wrap="square" rtlCol="0">
            <a:spAutoFit/>
          </a:bodyPr>
          <a:lstStyle/>
          <a:p>
            <a:pPr marL="1371600" indent="-1371600"/>
            <a:r>
              <a:rPr lang="en-US" sz="3600" dirty="0" smtClean="0">
                <a:solidFill>
                  <a:schemeClr val="accent2">
                    <a:lumMod val="75000"/>
                  </a:schemeClr>
                </a:solidFill>
                <a:effectLst>
                  <a:outerShdw blurRad="50800" dist="50800" dir="5400000" algn="ctr" rotWithShape="0">
                    <a:schemeClr val="accent3">
                      <a:lumMod val="75000"/>
                    </a:schemeClr>
                  </a:outerShdw>
                </a:effectLst>
                <a:latin typeface="Gill Sans MT Condensed" pitchFamily="34" charset="0"/>
              </a:rPr>
              <a:t>The Audience</a:t>
            </a:r>
          </a:p>
          <a:p>
            <a:r>
              <a:rPr lang="en-US" sz="2400" b="1" dirty="0" smtClean="0">
                <a:solidFill>
                  <a:schemeClr val="accent2">
                    <a:lumMod val="75000"/>
                  </a:schemeClr>
                </a:solidFill>
                <a:latin typeface="Gill Sans MT Condensed" pitchFamily="34" charset="0"/>
              </a:rPr>
              <a:t>Student:  </a:t>
            </a:r>
            <a:r>
              <a:rPr lang="en-US" sz="2400" dirty="0" smtClean="0">
                <a:solidFill>
                  <a:schemeClr val="accent2">
                    <a:lumMod val="75000"/>
                  </a:schemeClr>
                </a:solidFill>
                <a:latin typeface="Gill Sans MT Condensed" pitchFamily="34" charset="0"/>
              </a:rPr>
              <a:t>ESL Students</a:t>
            </a:r>
          </a:p>
          <a:p>
            <a:r>
              <a:rPr lang="en-US" sz="2400" dirty="0" smtClean="0">
                <a:solidFill>
                  <a:schemeClr val="accent2">
                    <a:lumMod val="75000"/>
                  </a:schemeClr>
                </a:solidFill>
                <a:latin typeface="Gill Sans MT Condensed" pitchFamily="34" charset="0"/>
              </a:rPr>
              <a:t>Vocabulary Development</a:t>
            </a:r>
          </a:p>
          <a:p>
            <a:r>
              <a:rPr lang="en-US" sz="2400" dirty="0" smtClean="0">
                <a:solidFill>
                  <a:schemeClr val="accent2">
                    <a:lumMod val="75000"/>
                  </a:schemeClr>
                </a:solidFill>
                <a:latin typeface="Gill Sans MT Condensed" pitchFamily="34" charset="0"/>
                <a:hlinkClick r:id="rId3" action="ppaction://hlinksldjump"/>
              </a:rPr>
              <a:t>ELL Students</a:t>
            </a:r>
            <a:endParaRPr lang="en-US" sz="3600" dirty="0">
              <a:latin typeface="Gill Sans MT Condensed" pitchFamily="34" charset="0"/>
            </a:endParaRPr>
          </a:p>
        </p:txBody>
      </p:sp>
      <p:pic>
        <p:nvPicPr>
          <p:cNvPr id="9" name="CivilWarVocabPosters.wmv">
            <a:hlinkClick r:id="" action="ppaction://media"/>
          </p:cNvPr>
          <p:cNvPicPr>
            <a:picLocks noRot="1" noChangeAspect="1"/>
          </p:cNvPicPr>
          <p:nvPr>
            <a:videoFile r:link="rId1"/>
          </p:nvPr>
        </p:nvPicPr>
        <p:blipFill>
          <a:blip r:embed="rId4" cstate="print"/>
          <a:stretch>
            <a:fillRect/>
          </a:stretch>
        </p:blipFill>
        <p:spPr>
          <a:xfrm>
            <a:off x="1066800" y="1752600"/>
            <a:ext cx="5257800" cy="3943350"/>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057400" y="533400"/>
            <a:ext cx="4986338" cy="1006475"/>
          </a:xfrm>
          <a:prstGeom prst="rect">
            <a:avLst/>
          </a:prstGeom>
          <a:noFill/>
          <a:ln w="9525">
            <a:noFill/>
            <a:miter lim="800000"/>
            <a:headEnd/>
            <a:tailEnd/>
          </a:ln>
        </p:spPr>
        <p:txBody>
          <a:bodyPr wrap="none">
            <a:spAutoFit/>
          </a:bodyPr>
          <a:lstStyle/>
          <a:p>
            <a:r>
              <a:rPr lang="en-US" sz="6000"/>
              <a:t>TABLE OF CONTENTS</a:t>
            </a:r>
          </a:p>
        </p:txBody>
      </p:sp>
      <p:sp>
        <p:nvSpPr>
          <p:cNvPr id="5123" name="Text Box 4"/>
          <p:cNvSpPr txBox="1">
            <a:spLocks noChangeArrowheads="1"/>
          </p:cNvSpPr>
          <p:nvPr/>
        </p:nvSpPr>
        <p:spPr bwMode="auto">
          <a:xfrm>
            <a:off x="1905000" y="2209800"/>
            <a:ext cx="5334000" cy="1555750"/>
          </a:xfrm>
          <a:prstGeom prst="rect">
            <a:avLst/>
          </a:prstGeom>
          <a:noFill/>
          <a:ln w="9525">
            <a:noFill/>
            <a:miter lim="800000"/>
            <a:headEnd/>
            <a:tailEnd/>
          </a:ln>
        </p:spPr>
        <p:txBody>
          <a:bodyPr>
            <a:spAutoFit/>
          </a:bodyPr>
          <a:lstStyle/>
          <a:p>
            <a:endParaRPr lang="en-US"/>
          </a:p>
        </p:txBody>
      </p:sp>
      <p:sp>
        <p:nvSpPr>
          <p:cNvPr id="5124" name="Text Box 5"/>
          <p:cNvSpPr txBox="1">
            <a:spLocks noChangeArrowheads="1"/>
          </p:cNvSpPr>
          <p:nvPr/>
        </p:nvSpPr>
        <p:spPr bwMode="auto">
          <a:xfrm>
            <a:off x="3733800" y="1676400"/>
            <a:ext cx="1620838" cy="641350"/>
          </a:xfrm>
          <a:prstGeom prst="rect">
            <a:avLst/>
          </a:prstGeom>
          <a:noFill/>
          <a:ln w="9525">
            <a:noFill/>
            <a:miter lim="800000"/>
            <a:headEnd/>
            <a:tailEnd/>
          </a:ln>
        </p:spPr>
        <p:txBody>
          <a:bodyPr wrap="none">
            <a:spAutoFit/>
          </a:bodyPr>
          <a:lstStyle/>
          <a:p>
            <a:r>
              <a:rPr lang="en-US" sz="3600" dirty="0">
                <a:hlinkClick r:id="rId2" action="ppaction://hlinksldjump"/>
              </a:rPr>
              <a:t>WOUNDED</a:t>
            </a:r>
            <a:endParaRPr lang="en-US" sz="3600" dirty="0"/>
          </a:p>
        </p:txBody>
      </p:sp>
      <p:sp>
        <p:nvSpPr>
          <p:cNvPr id="5125" name="Text Box 6"/>
          <p:cNvSpPr txBox="1">
            <a:spLocks noChangeArrowheads="1"/>
          </p:cNvSpPr>
          <p:nvPr/>
        </p:nvSpPr>
        <p:spPr bwMode="auto">
          <a:xfrm>
            <a:off x="3124200" y="2286000"/>
            <a:ext cx="2944813" cy="641350"/>
          </a:xfrm>
          <a:prstGeom prst="rect">
            <a:avLst/>
          </a:prstGeom>
          <a:noFill/>
          <a:ln w="9525">
            <a:noFill/>
            <a:miter lim="800000"/>
            <a:headEnd/>
            <a:tailEnd/>
          </a:ln>
        </p:spPr>
        <p:txBody>
          <a:bodyPr wrap="none">
            <a:spAutoFit/>
          </a:bodyPr>
          <a:lstStyle/>
          <a:p>
            <a:r>
              <a:rPr lang="en-US" sz="3600" dirty="0">
                <a:hlinkClick r:id="rId3" action="ppaction://hlinksldjump"/>
              </a:rPr>
              <a:t>CIVIL WAR FASHION</a:t>
            </a:r>
            <a:endParaRPr lang="en-US" sz="3600" dirty="0"/>
          </a:p>
        </p:txBody>
      </p:sp>
      <p:sp>
        <p:nvSpPr>
          <p:cNvPr id="5126" name="Text Box 7"/>
          <p:cNvSpPr txBox="1">
            <a:spLocks noChangeArrowheads="1"/>
          </p:cNvSpPr>
          <p:nvPr/>
        </p:nvSpPr>
        <p:spPr bwMode="auto">
          <a:xfrm>
            <a:off x="2590800" y="2971800"/>
            <a:ext cx="3968750" cy="641350"/>
          </a:xfrm>
          <a:prstGeom prst="rect">
            <a:avLst/>
          </a:prstGeom>
          <a:noFill/>
          <a:ln w="9525">
            <a:noFill/>
            <a:miter lim="800000"/>
            <a:headEnd/>
            <a:tailEnd/>
          </a:ln>
        </p:spPr>
        <p:txBody>
          <a:bodyPr wrap="none">
            <a:spAutoFit/>
          </a:bodyPr>
          <a:lstStyle/>
          <a:p>
            <a:r>
              <a:rPr lang="en-US" sz="3600" dirty="0">
                <a:hlinkClick r:id="rId4" action="ppaction://hlinksldjump"/>
              </a:rPr>
              <a:t>CIVIL WAR DRUMMER BOYS</a:t>
            </a:r>
            <a:endParaRPr lang="en-US" sz="3600" dirty="0"/>
          </a:p>
        </p:txBody>
      </p:sp>
      <p:sp>
        <p:nvSpPr>
          <p:cNvPr id="5127" name="Text Box 8"/>
          <p:cNvSpPr txBox="1">
            <a:spLocks noChangeArrowheads="1"/>
          </p:cNvSpPr>
          <p:nvPr/>
        </p:nvSpPr>
        <p:spPr bwMode="auto">
          <a:xfrm>
            <a:off x="3124200" y="3657600"/>
            <a:ext cx="2889250" cy="641350"/>
          </a:xfrm>
          <a:prstGeom prst="rect">
            <a:avLst/>
          </a:prstGeom>
          <a:noFill/>
          <a:ln w="9525">
            <a:noFill/>
            <a:miter lim="800000"/>
            <a:headEnd/>
            <a:tailEnd/>
          </a:ln>
        </p:spPr>
        <p:txBody>
          <a:bodyPr wrap="none">
            <a:spAutoFit/>
          </a:bodyPr>
          <a:lstStyle/>
          <a:p>
            <a:r>
              <a:rPr lang="en-US" sz="3600" dirty="0">
                <a:hlinkClick r:id="rId5" action="ppaction://hlinksldjump"/>
              </a:rPr>
              <a:t>CIVIL WAR FIGURES</a:t>
            </a:r>
            <a:endParaRPr lang="en-US" sz="3600" dirty="0"/>
          </a:p>
        </p:txBody>
      </p:sp>
      <p:pic>
        <p:nvPicPr>
          <p:cNvPr id="5128" name="Picture 12" descr="eagle.gif (17190 bytes)">
            <a:hlinkClick r:id="rId6" action="ppaction://hlinksldjump"/>
          </p:cNvPr>
          <p:cNvPicPr>
            <a:picLocks noChangeAspect="1" noChangeArrowheads="1"/>
          </p:cNvPicPr>
          <p:nvPr/>
        </p:nvPicPr>
        <p:blipFill>
          <a:blip r:embed="rId7" cstate="print"/>
          <a:srcRect/>
          <a:stretch>
            <a:fillRect/>
          </a:stretch>
        </p:blipFill>
        <p:spPr bwMode="auto">
          <a:xfrm>
            <a:off x="4267200" y="5577753"/>
            <a:ext cx="533400" cy="518247"/>
          </a:xfrm>
          <a:prstGeom prst="rect">
            <a:avLst/>
          </a:prstGeom>
          <a:noFill/>
          <a:ln w="9525">
            <a:noFill/>
            <a:miter lim="800000"/>
            <a:headEnd/>
            <a:tailEnd/>
          </a:ln>
        </p:spPr>
      </p:pic>
      <p:sp>
        <p:nvSpPr>
          <p:cNvPr id="5129" name="Text Box 20"/>
          <p:cNvSpPr txBox="1">
            <a:spLocks noChangeArrowheads="1"/>
          </p:cNvSpPr>
          <p:nvPr/>
        </p:nvSpPr>
        <p:spPr bwMode="auto">
          <a:xfrm>
            <a:off x="3962400" y="4267200"/>
            <a:ext cx="1377685" cy="646331"/>
          </a:xfrm>
          <a:prstGeom prst="rect">
            <a:avLst/>
          </a:prstGeom>
          <a:noFill/>
          <a:ln w="9525">
            <a:noFill/>
            <a:miter lim="800000"/>
            <a:headEnd/>
            <a:tailEnd/>
          </a:ln>
        </p:spPr>
        <p:txBody>
          <a:bodyPr wrap="none">
            <a:spAutoFit/>
          </a:bodyPr>
          <a:lstStyle/>
          <a:p>
            <a:r>
              <a:rPr lang="en-US" sz="3600" dirty="0">
                <a:hlinkClick r:id="rId8" action="ppaction://hlinksldjump"/>
              </a:rPr>
              <a:t>CREDITS</a:t>
            </a:r>
            <a:endParaRPr lang="en-US" sz="3600" dirty="0"/>
          </a:p>
        </p:txBody>
      </p:sp>
      <p:sp>
        <p:nvSpPr>
          <p:cNvPr id="5130" name="Text Box 21"/>
          <p:cNvSpPr txBox="1">
            <a:spLocks noChangeArrowheads="1"/>
          </p:cNvSpPr>
          <p:nvPr/>
        </p:nvSpPr>
        <p:spPr bwMode="auto">
          <a:xfrm>
            <a:off x="3581400" y="4876800"/>
            <a:ext cx="2271713" cy="641350"/>
          </a:xfrm>
          <a:prstGeom prst="rect">
            <a:avLst/>
          </a:prstGeom>
          <a:noFill/>
          <a:ln w="9525">
            <a:noFill/>
            <a:miter lim="800000"/>
            <a:headEnd/>
            <a:tailEnd/>
          </a:ln>
        </p:spPr>
        <p:txBody>
          <a:bodyPr wrap="none">
            <a:spAutoFit/>
          </a:bodyPr>
          <a:lstStyle/>
          <a:p>
            <a:r>
              <a:rPr lang="en-US" sz="3600" dirty="0">
                <a:hlinkClick r:id="rId9" action="ppaction://hlinksldjump"/>
              </a:rPr>
              <a:t>BIBLIOGRAPHY</a:t>
            </a:r>
            <a:endParaRPr lang="en-US" sz="36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bwMode="auto">
          <a:xfrm>
            <a:off x="4419600" y="457200"/>
            <a:ext cx="4343400" cy="1676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9600" smtClean="0">
                <a:solidFill>
                  <a:srgbClr val="663300"/>
                </a:solidFill>
                <a:latin typeface="Gloucester MT Extra Condensed" pitchFamily="18" charset="0"/>
              </a:rPr>
              <a:t>WOUNDED</a:t>
            </a:r>
          </a:p>
        </p:txBody>
      </p:sp>
      <p:sp>
        <p:nvSpPr>
          <p:cNvPr id="6147" name="Rectangle 3"/>
          <p:cNvSpPr>
            <a:spLocks noGrp="1" noChangeArrowheads="1"/>
          </p:cNvSpPr>
          <p:nvPr>
            <p:ph type="subTitle" idx="1"/>
          </p:nvPr>
        </p:nvSpPr>
        <p:spPr bwMode="auto">
          <a:xfrm>
            <a:off x="4724400" y="2667000"/>
            <a:ext cx="3657600" cy="6858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US" i="1" dirty="0" smtClean="0">
                <a:solidFill>
                  <a:schemeClr val="bg2">
                    <a:lumMod val="75000"/>
                  </a:schemeClr>
                </a:solidFill>
                <a:latin typeface="Gloucester MT Extra Condensed" pitchFamily="18" charset="0"/>
              </a:rPr>
              <a:t>Or How I  Became a Soldier</a:t>
            </a:r>
            <a:endParaRPr lang="en-US" i="1" dirty="0" smtClean="0">
              <a:solidFill>
                <a:schemeClr val="bg2">
                  <a:lumMod val="75000"/>
                </a:schemeClr>
              </a:solidFill>
            </a:endParaRPr>
          </a:p>
        </p:txBody>
      </p:sp>
      <p:sp>
        <p:nvSpPr>
          <p:cNvPr id="6148" name="Text Box 5"/>
          <p:cNvSpPr txBox="1">
            <a:spLocks noChangeArrowheads="1"/>
          </p:cNvSpPr>
          <p:nvPr/>
        </p:nvSpPr>
        <p:spPr bwMode="auto">
          <a:xfrm>
            <a:off x="5181600" y="3505200"/>
            <a:ext cx="2971800" cy="1144588"/>
          </a:xfrm>
          <a:prstGeom prst="rect">
            <a:avLst/>
          </a:prstGeom>
          <a:noFill/>
          <a:ln w="9525">
            <a:noFill/>
            <a:miter lim="800000"/>
            <a:headEnd/>
            <a:tailEnd/>
          </a:ln>
        </p:spPr>
        <p:txBody>
          <a:bodyPr>
            <a:spAutoFit/>
          </a:bodyPr>
          <a:lstStyle/>
          <a:p>
            <a:pPr algn="ctr">
              <a:lnSpc>
                <a:spcPct val="70000"/>
              </a:lnSpc>
              <a:spcBef>
                <a:spcPct val="50000"/>
              </a:spcBef>
            </a:pPr>
            <a:r>
              <a:rPr lang="en-US" sz="1600"/>
              <a:t>Kate Bagby   1</a:t>
            </a:r>
            <a:r>
              <a:rPr lang="en-US" sz="1600" baseline="30000"/>
              <a:t>st</a:t>
            </a:r>
            <a:r>
              <a:rPr lang="en-US" sz="1600"/>
              <a:t> Period</a:t>
            </a:r>
          </a:p>
          <a:p>
            <a:pPr algn="ctr">
              <a:lnSpc>
                <a:spcPct val="70000"/>
              </a:lnSpc>
              <a:spcBef>
                <a:spcPct val="50000"/>
              </a:spcBef>
            </a:pPr>
            <a:r>
              <a:rPr lang="en-US" sz="1600"/>
              <a:t>Language Arts</a:t>
            </a:r>
          </a:p>
          <a:p>
            <a:pPr algn="ctr">
              <a:lnSpc>
                <a:spcPct val="70000"/>
              </a:lnSpc>
              <a:spcBef>
                <a:spcPct val="50000"/>
              </a:spcBef>
            </a:pPr>
            <a:r>
              <a:rPr lang="en-US" sz="1600"/>
              <a:t>Presented to Ms. Bagby</a:t>
            </a:r>
          </a:p>
          <a:p>
            <a:pPr algn="ctr">
              <a:lnSpc>
                <a:spcPct val="70000"/>
              </a:lnSpc>
              <a:spcBef>
                <a:spcPct val="50000"/>
              </a:spcBef>
            </a:pPr>
            <a:r>
              <a:rPr lang="en-US" sz="1600"/>
              <a:t>April 3, 2003</a:t>
            </a:r>
          </a:p>
        </p:txBody>
      </p:sp>
      <p:pic>
        <p:nvPicPr>
          <p:cNvPr id="6149" name="Picture 7" descr="C:\My Documents\My Pictures\civil war\4a40861r.jpg"/>
          <p:cNvPicPr>
            <a:picLocks noChangeAspect="1" noChangeArrowheads="1"/>
          </p:cNvPicPr>
          <p:nvPr/>
        </p:nvPicPr>
        <p:blipFill>
          <a:blip r:embed="rId4" cstate="print"/>
          <a:srcRect/>
          <a:stretch>
            <a:fillRect/>
          </a:stretch>
        </p:blipFill>
        <p:spPr bwMode="auto">
          <a:xfrm>
            <a:off x="838200" y="762000"/>
            <a:ext cx="3214688" cy="4648200"/>
          </a:xfrm>
          <a:prstGeom prst="rect">
            <a:avLst/>
          </a:prstGeom>
          <a:noFill/>
          <a:ln w="9525">
            <a:noFill/>
            <a:miter lim="800000"/>
            <a:headEnd/>
            <a:tailEnd/>
          </a:ln>
        </p:spPr>
      </p:pic>
      <p:sp>
        <p:nvSpPr>
          <p:cNvPr id="6150" name="Text Box 11"/>
          <p:cNvSpPr txBox="1">
            <a:spLocks noChangeArrowheads="1"/>
          </p:cNvSpPr>
          <p:nvPr/>
        </p:nvSpPr>
        <p:spPr bwMode="auto">
          <a:xfrm>
            <a:off x="609600" y="5486400"/>
            <a:ext cx="3810000" cy="214313"/>
          </a:xfrm>
          <a:prstGeom prst="rect">
            <a:avLst/>
          </a:prstGeom>
          <a:noFill/>
          <a:ln w="9525">
            <a:noFill/>
            <a:miter lim="800000"/>
            <a:headEnd/>
            <a:tailEnd/>
          </a:ln>
        </p:spPr>
        <p:txBody>
          <a:bodyPr>
            <a:spAutoFit/>
          </a:bodyPr>
          <a:lstStyle/>
          <a:p>
            <a:pPr algn="ctr">
              <a:spcBef>
                <a:spcPct val="50000"/>
              </a:spcBef>
            </a:pPr>
            <a:r>
              <a:rPr lang="en-US" sz="800">
                <a:latin typeface="Abadi MT Condensed" pitchFamily="34" charset="0"/>
              </a:rPr>
              <a:t>Morris Gallery of the Cumberland, Nashville, Tenn. photographer.</a:t>
            </a:r>
          </a:p>
        </p:txBody>
      </p:sp>
      <p:sp>
        <p:nvSpPr>
          <p:cNvPr id="6151" name="Text Box 12"/>
          <p:cNvSpPr txBox="1">
            <a:spLocks noChangeArrowheads="1"/>
          </p:cNvSpPr>
          <p:nvPr/>
        </p:nvSpPr>
        <p:spPr bwMode="auto">
          <a:xfrm>
            <a:off x="5791200" y="5105400"/>
            <a:ext cx="1752600" cy="304800"/>
          </a:xfrm>
          <a:prstGeom prst="rect">
            <a:avLst/>
          </a:prstGeom>
          <a:noFill/>
          <a:ln w="9525">
            <a:noFill/>
            <a:miter lim="800000"/>
            <a:headEnd/>
            <a:tailEnd/>
          </a:ln>
        </p:spPr>
        <p:txBody>
          <a:bodyPr>
            <a:spAutoFit/>
          </a:bodyPr>
          <a:lstStyle/>
          <a:p>
            <a:pPr>
              <a:spcBef>
                <a:spcPct val="50000"/>
              </a:spcBef>
            </a:pPr>
            <a:r>
              <a:rPr lang="en-US" sz="1400">
                <a:latin typeface="Goudy Old Style" pitchFamily="18" charset="0"/>
              </a:rPr>
              <a:t>Ashokan Farewell</a:t>
            </a:r>
          </a:p>
        </p:txBody>
      </p:sp>
      <p:pic>
        <p:nvPicPr>
          <p:cNvPr id="6152" name="Picture 18" descr="eagle.gif (17190 bytes)">
            <a:hlinkClick r:id="rId5" action="ppaction://hlinksldjump"/>
          </p:cNvPr>
          <p:cNvPicPr>
            <a:picLocks noChangeAspect="1" noChangeArrowheads="1"/>
          </p:cNvPicPr>
          <p:nvPr/>
        </p:nvPicPr>
        <p:blipFill>
          <a:blip r:embed="rId6" cstate="print"/>
          <a:srcRect/>
          <a:stretch>
            <a:fillRect/>
          </a:stretch>
        </p:blipFill>
        <p:spPr bwMode="auto">
          <a:xfrm>
            <a:off x="4191000" y="5791200"/>
            <a:ext cx="838200" cy="814388"/>
          </a:xfrm>
          <a:prstGeom prst="rect">
            <a:avLst/>
          </a:prstGeom>
          <a:noFill/>
          <a:ln w="9525">
            <a:noFill/>
            <a:miter lim="800000"/>
            <a:headEnd/>
            <a:tailEnd/>
          </a:ln>
        </p:spPr>
      </p:pic>
      <p:pic>
        <p:nvPicPr>
          <p:cNvPr id="11" name="ashokan farewell.mid">
            <a:hlinkClick r:id="" action="ppaction://media"/>
          </p:cNvPr>
          <p:cNvPicPr>
            <a:picLocks noRot="1" noChangeAspect="1"/>
          </p:cNvPicPr>
          <p:nvPr>
            <a:audioFile r:link="rId1"/>
          </p:nvPr>
        </p:nvPicPr>
        <p:blipFill>
          <a:blip r:embed="rId7" cstate="print"/>
          <a:srcRect/>
          <a:stretch>
            <a:fillRect/>
          </a:stretch>
        </p:blipFill>
        <p:spPr bwMode="auto">
          <a:xfrm>
            <a:off x="6553200" y="4724400"/>
            <a:ext cx="304800" cy="30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065" fill="hold"/>
                                        <p:tgtEl>
                                          <p:spTgt spid="11"/>
                                        </p:tgtEl>
                                      </p:cBhvr>
                                    </p:cmd>
                                  </p:childTnLst>
                                </p:cTn>
                              </p:par>
                            </p:childTnLst>
                          </p:cTn>
                        </p:par>
                      </p:childTnLst>
                    </p:cTn>
                  </p:par>
                </p:childTnLst>
              </p:cTn>
              <p:nextCondLst>
                <p:cond evt="onClick" delay="0">
                  <p:tgtEl>
                    <p:spTgt spid="11"/>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279525" y="1179513"/>
            <a:ext cx="7026275" cy="457200"/>
          </a:xfrm>
          <a:prstGeom prst="rect">
            <a:avLst/>
          </a:prstGeom>
          <a:noFill/>
          <a:ln w="9525">
            <a:noFill/>
            <a:miter lim="800000"/>
            <a:headEnd/>
            <a:tailEnd/>
          </a:ln>
        </p:spPr>
        <p:txBody>
          <a:bodyPr>
            <a:spAutoFit/>
          </a:bodyPr>
          <a:lstStyle/>
          <a:p>
            <a:endParaRPr lang="en-US" sz="2400">
              <a:latin typeface="Bernard MT Condensed" pitchFamily="18" charset="0"/>
            </a:endParaRPr>
          </a:p>
        </p:txBody>
      </p:sp>
      <p:sp>
        <p:nvSpPr>
          <p:cNvPr id="7171" name="Text Box 3"/>
          <p:cNvSpPr txBox="1">
            <a:spLocks noChangeArrowheads="1"/>
          </p:cNvSpPr>
          <p:nvPr/>
        </p:nvSpPr>
        <p:spPr bwMode="auto">
          <a:xfrm>
            <a:off x="2819400" y="685800"/>
            <a:ext cx="5867400" cy="3775075"/>
          </a:xfrm>
          <a:prstGeom prst="rect">
            <a:avLst/>
          </a:prstGeom>
          <a:noFill/>
          <a:ln w="9525">
            <a:noFill/>
            <a:miter lim="800000"/>
            <a:headEnd/>
            <a:tailEnd/>
          </a:ln>
        </p:spPr>
        <p:txBody>
          <a:bodyPr>
            <a:spAutoFit/>
          </a:bodyPr>
          <a:lstStyle/>
          <a:p>
            <a:r>
              <a:rPr lang="en-US" sz="2400"/>
              <a:t>	Grasshoppers danced in the quivering blades of green and I was leaving home.  The sky burst with a beautiful blue. The air was motionless as a sentinel, waiting and watching as if to commit to memory what was about to unfold in its midst. 	</a:t>
            </a:r>
          </a:p>
          <a:p>
            <a:r>
              <a:rPr lang="en-US" sz="2400"/>
              <a:t>	I reckon my yearning for adventure came at the same time as the Negro’s yearning for freedom. Those ideas came to settle in my heart as I hoped a piece of lead or shrapnel never would. With hope as my beacon, and gunfire beginning to sound somewhere over the horizon, I headed onward toward the battlefields</a:t>
            </a:r>
            <a:r>
              <a:rPr lang="en-US" sz="2400">
                <a:latin typeface="Bernard MT Condensed" pitchFamily="18" charset="0"/>
              </a:rPr>
              <a:t>.</a:t>
            </a:r>
            <a:r>
              <a:rPr lang="en-US" sz="2600">
                <a:latin typeface="Bernard MT Condensed" pitchFamily="18" charset="0"/>
              </a:rPr>
              <a:t> </a:t>
            </a:r>
          </a:p>
        </p:txBody>
      </p:sp>
      <p:pic>
        <p:nvPicPr>
          <p:cNvPr id="7172" name="Picture 4" descr="4a40861r"/>
          <p:cNvPicPr>
            <a:picLocks noChangeAspect="1" noChangeArrowheads="1"/>
          </p:cNvPicPr>
          <p:nvPr/>
        </p:nvPicPr>
        <p:blipFill>
          <a:blip r:embed="rId4" cstate="print"/>
          <a:srcRect/>
          <a:stretch>
            <a:fillRect/>
          </a:stretch>
        </p:blipFill>
        <p:spPr bwMode="auto">
          <a:xfrm>
            <a:off x="838200" y="1066800"/>
            <a:ext cx="1633538" cy="2362200"/>
          </a:xfrm>
          <a:prstGeom prst="rect">
            <a:avLst/>
          </a:prstGeom>
          <a:noFill/>
          <a:ln w="9525">
            <a:noFill/>
            <a:miter lim="800000"/>
            <a:headEnd/>
            <a:tailEnd/>
          </a:ln>
        </p:spPr>
      </p:pic>
      <p:sp>
        <p:nvSpPr>
          <p:cNvPr id="7173" name="Text Box 6"/>
          <p:cNvSpPr txBox="1">
            <a:spLocks noChangeArrowheads="1"/>
          </p:cNvSpPr>
          <p:nvPr/>
        </p:nvSpPr>
        <p:spPr bwMode="auto">
          <a:xfrm>
            <a:off x="914400" y="3505200"/>
            <a:ext cx="1524000" cy="336550"/>
          </a:xfrm>
          <a:prstGeom prst="rect">
            <a:avLst/>
          </a:prstGeom>
          <a:noFill/>
          <a:ln w="9525">
            <a:noFill/>
            <a:miter lim="800000"/>
            <a:headEnd/>
            <a:tailEnd/>
          </a:ln>
        </p:spPr>
        <p:txBody>
          <a:bodyPr>
            <a:spAutoFit/>
          </a:bodyPr>
          <a:lstStyle/>
          <a:p>
            <a:pPr>
              <a:spcBef>
                <a:spcPct val="50000"/>
              </a:spcBef>
            </a:pPr>
            <a:r>
              <a:rPr lang="en-US" sz="800">
                <a:latin typeface="Abadi MT Condensed" pitchFamily="34" charset="0"/>
              </a:rPr>
              <a:t>Morris Gallery of the Cumberland, Nashville, Tenn. photographer.</a:t>
            </a:r>
          </a:p>
        </p:txBody>
      </p:sp>
      <p:sp>
        <p:nvSpPr>
          <p:cNvPr id="7174" name="Text Box 9"/>
          <p:cNvSpPr txBox="1">
            <a:spLocks noChangeArrowheads="1"/>
          </p:cNvSpPr>
          <p:nvPr/>
        </p:nvSpPr>
        <p:spPr bwMode="auto">
          <a:xfrm>
            <a:off x="228600" y="4648200"/>
            <a:ext cx="8686800" cy="915988"/>
          </a:xfrm>
          <a:prstGeom prst="rect">
            <a:avLst/>
          </a:prstGeom>
          <a:noFill/>
          <a:ln w="9525">
            <a:noFill/>
            <a:miter lim="800000"/>
            <a:headEnd/>
            <a:tailEnd/>
          </a:ln>
        </p:spPr>
        <p:txBody>
          <a:bodyPr>
            <a:spAutoFit/>
          </a:bodyPr>
          <a:lstStyle/>
          <a:p>
            <a:pPr marL="457200" indent="-457200">
              <a:spcBef>
                <a:spcPct val="50000"/>
              </a:spcBef>
            </a:pPr>
            <a:r>
              <a:rPr lang="en-US" sz="1800" b="1" dirty="0">
                <a:latin typeface="Goudy Old Style" pitchFamily="18" charset="0"/>
                <a:cs typeface="Arial" charset="0"/>
              </a:rPr>
              <a:t>	If there is no struggle, there is no progress. Those who profess to favor freedom yet deprecate agitation, are men who want rain without thunder. They want the ocean without the awful roar of its many waters…. </a:t>
            </a:r>
            <a:r>
              <a:rPr lang="en-US" sz="1200" b="1" dirty="0">
                <a:latin typeface="Goudy Old Style" pitchFamily="18" charset="0"/>
                <a:cs typeface="Arial" charset="0"/>
              </a:rPr>
              <a:t>Frederick Douglass (1817 - 1895) US lecturer, author</a:t>
            </a:r>
            <a:r>
              <a:rPr lang="en-US" sz="1200" dirty="0">
                <a:latin typeface="Goudy Old Style" pitchFamily="18" charset="0"/>
                <a:cs typeface="Arial" charset="0"/>
              </a:rPr>
              <a:t>  </a:t>
            </a:r>
          </a:p>
        </p:txBody>
      </p:sp>
      <p:sp>
        <p:nvSpPr>
          <p:cNvPr id="7175" name="Text Box 10"/>
          <p:cNvSpPr txBox="1">
            <a:spLocks noChangeArrowheads="1"/>
          </p:cNvSpPr>
          <p:nvPr/>
        </p:nvSpPr>
        <p:spPr bwMode="auto">
          <a:xfrm>
            <a:off x="762000" y="4267200"/>
            <a:ext cx="7696200" cy="457200"/>
          </a:xfrm>
          <a:prstGeom prst="rect">
            <a:avLst/>
          </a:prstGeom>
          <a:noFill/>
          <a:ln w="9525">
            <a:noFill/>
            <a:miter lim="800000"/>
            <a:headEnd/>
            <a:tailEnd/>
          </a:ln>
        </p:spPr>
        <p:txBody>
          <a:bodyPr>
            <a:spAutoFit/>
          </a:bodyPr>
          <a:lstStyle/>
          <a:p>
            <a:pPr>
              <a:spcBef>
                <a:spcPct val="50000"/>
              </a:spcBef>
            </a:pPr>
            <a:r>
              <a:rPr lang="en-US" sz="2400" dirty="0">
                <a:latin typeface="Bernard MT Condensed" pitchFamily="18" charset="0"/>
              </a:rPr>
              <a:t>_________________________________________________</a:t>
            </a:r>
          </a:p>
        </p:txBody>
      </p:sp>
      <p:sp>
        <p:nvSpPr>
          <p:cNvPr id="7176" name="Rectangle 26"/>
          <p:cNvSpPr>
            <a:spLocks noChangeArrowheads="1"/>
          </p:cNvSpPr>
          <p:nvPr/>
        </p:nvSpPr>
        <p:spPr bwMode="auto">
          <a:xfrm>
            <a:off x="0" y="3019425"/>
            <a:ext cx="9144000" cy="0"/>
          </a:xfrm>
          <a:prstGeom prst="rect">
            <a:avLst/>
          </a:prstGeom>
          <a:noFill/>
          <a:ln w="9525">
            <a:noFill/>
            <a:miter lim="800000"/>
            <a:headEnd/>
            <a:tailEnd/>
          </a:ln>
        </p:spPr>
        <p:txBody>
          <a:bodyPr>
            <a:spAutoFit/>
          </a:bodyPr>
          <a:lstStyle/>
          <a:p>
            <a:endParaRPr lang="en-US"/>
          </a:p>
        </p:txBody>
      </p:sp>
      <p:sp>
        <p:nvSpPr>
          <p:cNvPr id="7177" name="Rectangle 57"/>
          <p:cNvSpPr>
            <a:spLocks noChangeArrowheads="1"/>
          </p:cNvSpPr>
          <p:nvPr/>
        </p:nvSpPr>
        <p:spPr bwMode="auto">
          <a:xfrm>
            <a:off x="0" y="1643063"/>
            <a:ext cx="9144000" cy="0"/>
          </a:xfrm>
          <a:prstGeom prst="rect">
            <a:avLst/>
          </a:prstGeom>
          <a:noFill/>
          <a:ln w="9525">
            <a:noFill/>
            <a:miter lim="800000"/>
            <a:headEnd/>
            <a:tailEnd/>
          </a:ln>
        </p:spPr>
        <p:txBody>
          <a:bodyPr>
            <a:spAutoFit/>
          </a:bodyPr>
          <a:lstStyle/>
          <a:p>
            <a:endParaRPr lang="en-US"/>
          </a:p>
        </p:txBody>
      </p:sp>
      <p:sp>
        <p:nvSpPr>
          <p:cNvPr id="7178" name="Rectangle 64"/>
          <p:cNvSpPr>
            <a:spLocks noChangeArrowheads="1"/>
          </p:cNvSpPr>
          <p:nvPr/>
        </p:nvSpPr>
        <p:spPr bwMode="auto">
          <a:xfrm>
            <a:off x="457200" y="1643063"/>
            <a:ext cx="8229600" cy="0"/>
          </a:xfrm>
          <a:prstGeom prst="rect">
            <a:avLst/>
          </a:prstGeom>
          <a:noFill/>
          <a:ln w="9525">
            <a:noFill/>
            <a:miter lim="800000"/>
            <a:headEnd/>
            <a:tailEnd/>
          </a:ln>
        </p:spPr>
        <p:txBody>
          <a:bodyPr>
            <a:spAutoFit/>
          </a:bodyPr>
          <a:lstStyle/>
          <a:p>
            <a:endParaRPr lang="en-US"/>
          </a:p>
        </p:txBody>
      </p:sp>
      <p:pic>
        <p:nvPicPr>
          <p:cNvPr id="7179" name="Picture 69" descr="eagle.gif (17190 bytes)">
            <a:hlinkClick r:id="rId5" action="ppaction://hlinksldjump"/>
          </p:cNvPr>
          <p:cNvPicPr>
            <a:picLocks noChangeAspect="1" noChangeArrowheads="1"/>
          </p:cNvPicPr>
          <p:nvPr/>
        </p:nvPicPr>
        <p:blipFill>
          <a:blip r:embed="rId6" cstate="print"/>
          <a:srcRect/>
          <a:stretch>
            <a:fillRect/>
          </a:stretch>
        </p:blipFill>
        <p:spPr bwMode="auto">
          <a:xfrm>
            <a:off x="4191000" y="5791200"/>
            <a:ext cx="838200" cy="814388"/>
          </a:xfrm>
          <a:prstGeom prst="rect">
            <a:avLst/>
          </a:prstGeom>
          <a:noFill/>
          <a:ln w="9525">
            <a:noFill/>
            <a:miter lim="800000"/>
            <a:headEnd/>
            <a:tailEnd/>
          </a:ln>
        </p:spPr>
      </p:pic>
      <p:pic>
        <p:nvPicPr>
          <p:cNvPr id="14" name="sound1623.wav">
            <a:hlinkClick r:id="" action="ppaction://media"/>
          </p:cNvPr>
          <p:cNvPicPr>
            <a:picLocks noRot="1" noChangeAspect="1"/>
          </p:cNvPicPr>
          <p:nvPr>
            <a:audioFile r:link="rId1"/>
          </p:nvPr>
        </p:nvPicPr>
        <p:blipFill>
          <a:blip r:embed="rId7" cstate="print"/>
          <a:stretch>
            <a:fillRect/>
          </a:stretch>
        </p:blipFill>
        <p:spPr>
          <a:xfrm>
            <a:off x="1066800" y="3962400"/>
            <a:ext cx="304800" cy="304800"/>
          </a:xfrm>
          <a:prstGeom prst="rect">
            <a:avLst/>
          </a:prstGeom>
        </p:spPr>
      </p:pic>
      <p:pic>
        <p:nvPicPr>
          <p:cNvPr id="16" name="2.wav">
            <a:hlinkClick r:id="" action="ppaction://media"/>
          </p:cNvPr>
          <p:cNvPicPr>
            <a:picLocks noRot="1" noChangeAspect="1"/>
          </p:cNvPicPr>
          <p:nvPr>
            <a:audioFile r:link="rId2"/>
          </p:nvPr>
        </p:nvPicPr>
        <p:blipFill>
          <a:blip r:embed="rId8" cstate="print"/>
          <a:stretch>
            <a:fillRect/>
          </a:stretch>
        </p:blipFill>
        <p:spPr>
          <a:xfrm>
            <a:off x="1524000" y="39624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9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2887" fill="hold"/>
                                        <p:tgtEl>
                                          <p:spTgt spid="16"/>
                                        </p:tgtEl>
                                      </p:cBhvr>
                                    </p:cmd>
                                  </p:childTnLst>
                                </p:cTn>
                              </p:par>
                            </p:childTnLst>
                          </p:cTn>
                        </p:par>
                      </p:childTnLst>
                    </p:cTn>
                  </p:par>
                </p:childTnLst>
              </p:cTn>
              <p:nextCondLst>
                <p:cond evt="onClick" delay="0">
                  <p:tgtEl>
                    <p:spTgt spid="16"/>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026" descr="C:\My Documents\My Pictures\civil war\4a40861r.jpg"/>
          <p:cNvPicPr>
            <a:picLocks noChangeAspect="1" noChangeArrowheads="1"/>
          </p:cNvPicPr>
          <p:nvPr/>
        </p:nvPicPr>
        <p:blipFill>
          <a:blip r:embed="rId3" cstate="print"/>
          <a:srcRect/>
          <a:stretch>
            <a:fillRect/>
          </a:stretch>
        </p:blipFill>
        <p:spPr bwMode="auto">
          <a:xfrm>
            <a:off x="838200" y="1066800"/>
            <a:ext cx="1633538" cy="2362200"/>
          </a:xfrm>
          <a:prstGeom prst="rect">
            <a:avLst/>
          </a:prstGeom>
          <a:noFill/>
          <a:ln w="9525">
            <a:noFill/>
            <a:miter lim="800000"/>
            <a:headEnd/>
            <a:tailEnd/>
          </a:ln>
        </p:spPr>
      </p:pic>
      <p:sp>
        <p:nvSpPr>
          <p:cNvPr id="7171" name="Text Box 1027"/>
          <p:cNvSpPr txBox="1">
            <a:spLocks noChangeArrowheads="1"/>
          </p:cNvSpPr>
          <p:nvPr/>
        </p:nvSpPr>
        <p:spPr bwMode="auto">
          <a:xfrm>
            <a:off x="2667000" y="838200"/>
            <a:ext cx="5676900" cy="4524375"/>
          </a:xfrm>
          <a:prstGeom prst="rect">
            <a:avLst/>
          </a:prstGeom>
          <a:noFill/>
          <a:ln w="9525">
            <a:noFill/>
            <a:miter lim="800000"/>
            <a:headEnd/>
            <a:tailEnd/>
          </a:ln>
        </p:spPr>
        <p:txBody>
          <a:bodyPr>
            <a:spAutoFit/>
          </a:bodyPr>
          <a:lstStyle/>
          <a:p>
            <a:r>
              <a:rPr lang="en-US" sz="2400" dirty="0"/>
              <a:t>	“Hey boy, you’re goin’ the wrong way,” a voice whispered loudly from a lush green gooseberry bush  near the tree that shaded my path.  “You turn back and skedaddle on home.” The voice erupted with urgency.  You’re headin’ right into a dangerous field of fightin’. You know that?” </a:t>
            </a:r>
          </a:p>
          <a:p>
            <a:r>
              <a:rPr lang="en-US" sz="2400" dirty="0"/>
              <a:t>	Why, I don’t know, but my thirst for adventure and the voice from the gooseberry bush made me want to skip with joy. But the panic and sheer terror in his voice sent my legs running on their original course.  I just couldn’t stop or turn back. I ran on, keeping the brush along the road as my shield. With such great surges of emotion swelling up inside me, caution was difficult. </a:t>
            </a:r>
          </a:p>
        </p:txBody>
      </p:sp>
      <p:sp>
        <p:nvSpPr>
          <p:cNvPr id="7172" name="Text Box 1028"/>
          <p:cNvSpPr txBox="1">
            <a:spLocks noChangeArrowheads="1"/>
          </p:cNvSpPr>
          <p:nvPr/>
        </p:nvSpPr>
        <p:spPr bwMode="auto">
          <a:xfrm>
            <a:off x="990600" y="3505200"/>
            <a:ext cx="1371600" cy="458788"/>
          </a:xfrm>
          <a:prstGeom prst="rect">
            <a:avLst/>
          </a:prstGeom>
          <a:noFill/>
          <a:ln w="9525">
            <a:noFill/>
            <a:miter lim="800000"/>
            <a:headEnd/>
            <a:tailEnd/>
          </a:ln>
        </p:spPr>
        <p:txBody>
          <a:bodyPr>
            <a:spAutoFit/>
          </a:bodyPr>
          <a:lstStyle/>
          <a:p>
            <a:pPr>
              <a:spcBef>
                <a:spcPct val="50000"/>
              </a:spcBef>
            </a:pPr>
            <a:r>
              <a:rPr lang="en-US" sz="800">
                <a:latin typeface="Abadi MT Condensed" pitchFamily="34" charset="0"/>
              </a:rPr>
              <a:t>Morris Gallery of the Cumberland, Nashville, Tenn. photographer.</a:t>
            </a:r>
          </a:p>
        </p:txBody>
      </p:sp>
      <p:sp>
        <p:nvSpPr>
          <p:cNvPr id="7173" name="Rectangle 1032"/>
          <p:cNvSpPr>
            <a:spLocks noChangeArrowheads="1"/>
          </p:cNvSpPr>
          <p:nvPr/>
        </p:nvSpPr>
        <p:spPr bwMode="auto">
          <a:xfrm>
            <a:off x="2071688" y="2743200"/>
            <a:ext cx="9144000" cy="0"/>
          </a:xfrm>
          <a:prstGeom prst="rect">
            <a:avLst/>
          </a:prstGeom>
          <a:noFill/>
          <a:ln w="9525">
            <a:noFill/>
            <a:miter lim="800000"/>
            <a:headEnd/>
            <a:tailEnd/>
          </a:ln>
        </p:spPr>
        <p:txBody>
          <a:bodyPr>
            <a:spAutoFit/>
          </a:bodyPr>
          <a:lstStyle/>
          <a:p>
            <a:endParaRPr lang="en-US"/>
          </a:p>
        </p:txBody>
      </p:sp>
      <p:sp>
        <p:nvSpPr>
          <p:cNvPr id="7174" name="Rectangle 1033"/>
          <p:cNvSpPr>
            <a:spLocks noChangeArrowheads="1"/>
          </p:cNvSpPr>
          <p:nvPr/>
        </p:nvSpPr>
        <p:spPr bwMode="auto">
          <a:xfrm>
            <a:off x="685800" y="5562600"/>
            <a:ext cx="7772400" cy="457200"/>
          </a:xfrm>
          <a:prstGeom prst="rect">
            <a:avLst/>
          </a:prstGeom>
          <a:noFill/>
          <a:ln w="9525">
            <a:noFill/>
            <a:miter lim="800000"/>
            <a:headEnd/>
            <a:tailEnd/>
          </a:ln>
        </p:spPr>
        <p:txBody>
          <a:bodyPr/>
          <a:lstStyle/>
          <a:p>
            <a:r>
              <a:rPr lang="en-US" sz="1000" b="1">
                <a:solidFill>
                  <a:schemeClr val="tx1"/>
                </a:solidFill>
                <a:latin typeface="Goudy Old Style" pitchFamily="18" charset="0"/>
                <a:cs typeface="Arial" charset="0"/>
              </a:rPr>
              <a:t>Be not discouraged. There is a future for you. . . . The resistance encountered now predicates hope. . . . Only as we rise . . . do we encounter opposition.</a:t>
            </a:r>
            <a:r>
              <a:rPr lang="en-US" sz="1000">
                <a:solidFill>
                  <a:schemeClr val="tx1"/>
                </a:solidFill>
                <a:latin typeface="Goudy Old Style" pitchFamily="18" charset="0"/>
                <a:cs typeface="Arial" charset="0"/>
              </a:rPr>
              <a:t>   </a:t>
            </a:r>
            <a:r>
              <a:rPr lang="en-US" sz="1000" b="1">
                <a:solidFill>
                  <a:schemeClr val="tx1"/>
                </a:solidFill>
                <a:latin typeface="Arial" charset="0"/>
                <a:cs typeface="Arial" charset="0"/>
              </a:rPr>
              <a:t>Frederick Douglass (1817 - 1895) US lecturer, author</a:t>
            </a:r>
            <a:endParaRPr lang="en-US" sz="1000" b="1">
              <a:solidFill>
                <a:schemeClr val="tx1"/>
              </a:solidFill>
              <a:latin typeface="Times New Roman" charset="0"/>
            </a:endParaRPr>
          </a:p>
        </p:txBody>
      </p:sp>
      <p:sp>
        <p:nvSpPr>
          <p:cNvPr id="7175" name="Text Box 1034"/>
          <p:cNvSpPr txBox="1">
            <a:spLocks noChangeArrowheads="1"/>
          </p:cNvSpPr>
          <p:nvPr/>
        </p:nvSpPr>
        <p:spPr bwMode="auto">
          <a:xfrm>
            <a:off x="762000" y="5105400"/>
            <a:ext cx="7696200" cy="457200"/>
          </a:xfrm>
          <a:prstGeom prst="rect">
            <a:avLst/>
          </a:prstGeom>
          <a:noFill/>
          <a:ln w="9525">
            <a:noFill/>
            <a:miter lim="800000"/>
            <a:headEnd/>
            <a:tailEnd/>
          </a:ln>
        </p:spPr>
        <p:txBody>
          <a:bodyPr>
            <a:spAutoFit/>
          </a:bodyPr>
          <a:lstStyle/>
          <a:p>
            <a:pPr>
              <a:spcBef>
                <a:spcPct val="50000"/>
              </a:spcBef>
            </a:pPr>
            <a:r>
              <a:rPr lang="en-US" sz="2400">
                <a:latin typeface="Bernard MT Condensed" pitchFamily="18" charset="0"/>
              </a:rPr>
              <a:t>_________________________________________________</a:t>
            </a:r>
          </a:p>
        </p:txBody>
      </p:sp>
      <p:pic>
        <p:nvPicPr>
          <p:cNvPr id="7176" name="Picture 1039" descr="eagle.gif (17190 bytes)">
            <a:hlinkClick r:id="rId4" action="ppaction://hlinksldjump"/>
          </p:cNvPr>
          <p:cNvPicPr>
            <a:picLocks noChangeAspect="1" noChangeArrowheads="1"/>
          </p:cNvPicPr>
          <p:nvPr/>
        </p:nvPicPr>
        <p:blipFill>
          <a:blip r:embed="rId5" cstate="print"/>
          <a:srcRect/>
          <a:stretch>
            <a:fillRect/>
          </a:stretch>
        </p:blipFill>
        <p:spPr bwMode="auto">
          <a:xfrm>
            <a:off x="3810000" y="6096000"/>
            <a:ext cx="470568" cy="457200"/>
          </a:xfrm>
          <a:prstGeom prst="rect">
            <a:avLst/>
          </a:prstGeom>
          <a:noFill/>
          <a:ln w="9525">
            <a:noFill/>
            <a:miter lim="800000"/>
            <a:headEnd/>
            <a:tailEnd/>
          </a:ln>
        </p:spPr>
      </p:pic>
      <p:pic>
        <p:nvPicPr>
          <p:cNvPr id="12" name="3.wav">
            <a:hlinkClick r:id="" action="ppaction://media"/>
          </p:cNvPr>
          <p:cNvPicPr>
            <a:picLocks noRot="1" noChangeAspect="1"/>
          </p:cNvPicPr>
          <p:nvPr>
            <a:audioFile r:link="rId1"/>
          </p:nvPr>
        </p:nvPicPr>
        <p:blipFill>
          <a:blip r:embed="rId6" cstate="print"/>
          <a:stretch>
            <a:fillRect/>
          </a:stretch>
        </p:blipFill>
        <p:spPr>
          <a:xfrm>
            <a:off x="1295400" y="40386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74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971800" y="914400"/>
            <a:ext cx="5635625" cy="4154984"/>
          </a:xfrm>
          <a:prstGeom prst="rect">
            <a:avLst/>
          </a:prstGeom>
          <a:noFill/>
          <a:ln w="9525">
            <a:noFill/>
            <a:miter lim="800000"/>
            <a:headEnd/>
            <a:tailEnd/>
          </a:ln>
        </p:spPr>
        <p:txBody>
          <a:bodyPr>
            <a:spAutoFit/>
          </a:bodyPr>
          <a:lstStyle/>
          <a:p>
            <a:r>
              <a:rPr lang="en-US" sz="2400" dirty="0" smtClean="0"/>
              <a:t>I </a:t>
            </a:r>
            <a:r>
              <a:rPr lang="en-US" sz="2400" dirty="0"/>
              <a:t>had to watch and wait and think out a plan for whatever might happen to me between here and the horizon.  Without a second thought, I slid belly first into a soft patch of grass and under the shade of trees. Just in front of me was a sharp rise and cover was intact. I crawled forward in the hopes of being able to see something besides trees, rocks, grass and talking bushes.</a:t>
            </a:r>
          </a:p>
          <a:p>
            <a:r>
              <a:rPr lang="en-US" sz="2400" dirty="0"/>
              <a:t>	From my position on the rise, I had achieved a panoramic view. Only a few obstructions rose between me and the action.  I looked off to the right in shock at the presence of what looked like spectators of the war. They were actually having a look at the battle with those new fangled spy glasses.</a:t>
            </a:r>
          </a:p>
        </p:txBody>
      </p:sp>
      <p:sp>
        <p:nvSpPr>
          <p:cNvPr id="8195" name="Text Box 5"/>
          <p:cNvSpPr txBox="1">
            <a:spLocks noChangeArrowheads="1"/>
          </p:cNvSpPr>
          <p:nvPr/>
        </p:nvSpPr>
        <p:spPr bwMode="auto">
          <a:xfrm>
            <a:off x="1905000" y="5181600"/>
            <a:ext cx="6553200" cy="554038"/>
          </a:xfrm>
          <a:prstGeom prst="rect">
            <a:avLst/>
          </a:prstGeom>
          <a:noFill/>
          <a:ln w="9525">
            <a:noFill/>
            <a:miter lim="800000"/>
            <a:headEnd/>
            <a:tailEnd/>
          </a:ln>
        </p:spPr>
        <p:txBody>
          <a:bodyPr>
            <a:spAutoFit/>
          </a:bodyPr>
          <a:lstStyle/>
          <a:p>
            <a:pPr>
              <a:lnSpc>
                <a:spcPct val="80000"/>
              </a:lnSpc>
              <a:spcBef>
                <a:spcPct val="5000"/>
              </a:spcBef>
            </a:pPr>
            <a:r>
              <a:rPr lang="en-US" sz="1400"/>
              <a:t>Civil War   1861-1865</a:t>
            </a:r>
            <a:r>
              <a:rPr lang="en-US" sz="2400"/>
              <a:t> </a:t>
            </a:r>
            <a:r>
              <a:rPr lang="en-US" sz="1600" b="1">
                <a:solidFill>
                  <a:srgbClr val="000000"/>
                </a:solidFill>
                <a:latin typeface="Goudy Old Style" pitchFamily="18" charset="0"/>
              </a:rPr>
              <a:t>"Fellow citizens, we cannot escape history.”</a:t>
            </a:r>
            <a:r>
              <a:rPr lang="en-US" sz="1600" b="1">
                <a:solidFill>
                  <a:srgbClr val="000000"/>
                </a:solidFill>
                <a:latin typeface="EuroRoman" pitchFamily="2" charset="2"/>
              </a:rPr>
              <a:t/>
            </a:r>
            <a:br>
              <a:rPr lang="en-US" sz="1600" b="1">
                <a:solidFill>
                  <a:srgbClr val="000000"/>
                </a:solidFill>
                <a:latin typeface="EuroRoman" pitchFamily="2" charset="2"/>
              </a:rPr>
            </a:br>
            <a:r>
              <a:rPr lang="en-US" sz="1400" b="1">
                <a:solidFill>
                  <a:srgbClr val="000000"/>
                </a:solidFill>
                <a:latin typeface="Goudy Old Style" pitchFamily="18" charset="0"/>
                <a:hlinkClick r:id="rId3"/>
              </a:rPr>
              <a:t>Abraham Lincoln, </a:t>
            </a:r>
            <a:endParaRPr lang="en-US" sz="1400" b="1">
              <a:solidFill>
                <a:srgbClr val="000000"/>
              </a:solidFill>
              <a:latin typeface="Goudy Old Style" pitchFamily="18" charset="0"/>
            </a:endParaRPr>
          </a:p>
        </p:txBody>
      </p:sp>
      <p:pic>
        <p:nvPicPr>
          <p:cNvPr id="8196" name="Picture 6" descr="C:\My Documents\My Pictures\civil war\lincoln.jpg"/>
          <p:cNvPicPr>
            <a:picLocks noChangeAspect="1" noChangeArrowheads="1"/>
          </p:cNvPicPr>
          <p:nvPr/>
        </p:nvPicPr>
        <p:blipFill>
          <a:blip r:embed="rId4" cstate="print"/>
          <a:srcRect/>
          <a:stretch>
            <a:fillRect/>
          </a:stretch>
        </p:blipFill>
        <p:spPr bwMode="auto">
          <a:xfrm>
            <a:off x="1066800" y="5181600"/>
            <a:ext cx="663575" cy="838200"/>
          </a:xfrm>
          <a:prstGeom prst="rect">
            <a:avLst/>
          </a:prstGeom>
          <a:noFill/>
          <a:ln w="9525">
            <a:solidFill>
              <a:schemeClr val="tx2"/>
            </a:solidFill>
            <a:miter lim="800000"/>
            <a:headEnd/>
            <a:tailEnd/>
          </a:ln>
        </p:spPr>
      </p:pic>
      <p:sp>
        <p:nvSpPr>
          <p:cNvPr id="8197" name="Text Box 7"/>
          <p:cNvSpPr txBox="1">
            <a:spLocks noChangeArrowheads="1"/>
          </p:cNvSpPr>
          <p:nvPr/>
        </p:nvSpPr>
        <p:spPr bwMode="auto">
          <a:xfrm>
            <a:off x="914400" y="4724400"/>
            <a:ext cx="7696200" cy="457200"/>
          </a:xfrm>
          <a:prstGeom prst="rect">
            <a:avLst/>
          </a:prstGeom>
          <a:noFill/>
          <a:ln w="9525">
            <a:noFill/>
            <a:miter lim="800000"/>
            <a:headEnd/>
            <a:tailEnd/>
          </a:ln>
        </p:spPr>
        <p:txBody>
          <a:bodyPr>
            <a:spAutoFit/>
          </a:bodyPr>
          <a:lstStyle/>
          <a:p>
            <a:pPr>
              <a:spcBef>
                <a:spcPct val="50000"/>
              </a:spcBef>
            </a:pPr>
            <a:r>
              <a:rPr lang="en-US" sz="2400">
                <a:latin typeface="Bernard MT Condensed" pitchFamily="18" charset="0"/>
              </a:rPr>
              <a:t>_________________________________________________</a:t>
            </a:r>
          </a:p>
        </p:txBody>
      </p:sp>
      <p:pic>
        <p:nvPicPr>
          <p:cNvPr id="8198" name="Picture 8" descr="C:\My Documents\My Pictures\civil war\4a40861r.jpg"/>
          <p:cNvPicPr>
            <a:picLocks noChangeAspect="1" noChangeArrowheads="1"/>
          </p:cNvPicPr>
          <p:nvPr/>
        </p:nvPicPr>
        <p:blipFill>
          <a:blip r:embed="rId5" cstate="print"/>
          <a:srcRect/>
          <a:stretch>
            <a:fillRect/>
          </a:stretch>
        </p:blipFill>
        <p:spPr bwMode="auto">
          <a:xfrm>
            <a:off x="838200" y="1066800"/>
            <a:ext cx="1633538" cy="2362200"/>
          </a:xfrm>
          <a:prstGeom prst="rect">
            <a:avLst/>
          </a:prstGeom>
          <a:noFill/>
          <a:ln w="9525">
            <a:noFill/>
            <a:miter lim="800000"/>
            <a:headEnd/>
            <a:tailEnd/>
          </a:ln>
        </p:spPr>
      </p:pic>
      <p:sp>
        <p:nvSpPr>
          <p:cNvPr id="8199" name="Text Box 9"/>
          <p:cNvSpPr txBox="1">
            <a:spLocks noChangeArrowheads="1"/>
          </p:cNvSpPr>
          <p:nvPr/>
        </p:nvSpPr>
        <p:spPr bwMode="auto">
          <a:xfrm>
            <a:off x="990600" y="3505200"/>
            <a:ext cx="1371600" cy="458788"/>
          </a:xfrm>
          <a:prstGeom prst="rect">
            <a:avLst/>
          </a:prstGeom>
          <a:noFill/>
          <a:ln w="9525">
            <a:noFill/>
            <a:miter lim="800000"/>
            <a:headEnd/>
            <a:tailEnd/>
          </a:ln>
        </p:spPr>
        <p:txBody>
          <a:bodyPr>
            <a:spAutoFit/>
          </a:bodyPr>
          <a:lstStyle/>
          <a:p>
            <a:pPr>
              <a:spcBef>
                <a:spcPct val="50000"/>
              </a:spcBef>
            </a:pPr>
            <a:r>
              <a:rPr lang="en-US" sz="800">
                <a:latin typeface="Abadi MT Condensed" pitchFamily="34" charset="0"/>
              </a:rPr>
              <a:t>Morris Gallery of the Cumberland, Nashville, Tenn. photographer.</a:t>
            </a:r>
          </a:p>
        </p:txBody>
      </p:sp>
      <p:pic>
        <p:nvPicPr>
          <p:cNvPr id="11" name="Picture 1039" descr="eagle.gif (17190 bytes)">
            <a:hlinkClick r:id="rId6" action="ppaction://hlinksldjump"/>
          </p:cNvPr>
          <p:cNvPicPr>
            <a:picLocks noChangeAspect="1" noChangeArrowheads="1"/>
          </p:cNvPicPr>
          <p:nvPr/>
        </p:nvPicPr>
        <p:blipFill>
          <a:blip r:embed="rId7" cstate="print"/>
          <a:srcRect/>
          <a:stretch>
            <a:fillRect/>
          </a:stretch>
        </p:blipFill>
        <p:spPr bwMode="auto">
          <a:xfrm>
            <a:off x="3810000" y="6096000"/>
            <a:ext cx="470568" cy="457200"/>
          </a:xfrm>
          <a:prstGeom prst="rect">
            <a:avLst/>
          </a:prstGeom>
          <a:noFill/>
          <a:ln w="9525">
            <a:noFill/>
            <a:miter lim="800000"/>
            <a:headEnd/>
            <a:tailEnd/>
          </a:ln>
        </p:spPr>
      </p:pic>
      <p:pic>
        <p:nvPicPr>
          <p:cNvPr id="10" name="4.wav">
            <a:hlinkClick r:id="" action="ppaction://media"/>
          </p:cNvPr>
          <p:cNvPicPr>
            <a:picLocks noRot="1" noChangeAspect="1"/>
          </p:cNvPicPr>
          <p:nvPr>
            <a:audioFile r:link="rId1"/>
          </p:nvPr>
        </p:nvPicPr>
        <p:blipFill>
          <a:blip r:embed="rId8" cstate="print"/>
          <a:stretch>
            <a:fillRect/>
          </a:stretch>
        </p:blipFill>
        <p:spPr>
          <a:xfrm>
            <a:off x="1143000" y="40386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12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3"/>
          <p:cNvSpPr txBox="1">
            <a:spLocks noChangeArrowheads="1"/>
          </p:cNvSpPr>
          <p:nvPr/>
        </p:nvSpPr>
        <p:spPr bwMode="auto">
          <a:xfrm>
            <a:off x="2971800" y="1066800"/>
            <a:ext cx="5737225" cy="4524375"/>
          </a:xfrm>
          <a:prstGeom prst="rect">
            <a:avLst/>
          </a:prstGeom>
          <a:noFill/>
          <a:ln w="9525">
            <a:noFill/>
            <a:miter lim="800000"/>
            <a:headEnd/>
            <a:tailEnd/>
          </a:ln>
        </p:spPr>
        <p:txBody>
          <a:bodyPr>
            <a:spAutoFit/>
          </a:bodyPr>
          <a:lstStyle/>
          <a:p>
            <a:r>
              <a:rPr lang="en-US" sz="2400"/>
              <a:t>Being only 12 years old, I figured I’d left home just in time.  “My education has begun,” I said to myself.  </a:t>
            </a:r>
          </a:p>
          <a:p>
            <a:r>
              <a:rPr lang="en-US" sz="2400"/>
              <a:t>	I wrestled my bag around so I could pull out a piece of bread to chew on. It made me feel like I belonged with the other spectators looking at the war, and I was able to calm down.</a:t>
            </a:r>
          </a:p>
          <a:p>
            <a:r>
              <a:rPr lang="en-US" sz="2400"/>
              <a:t>	I soon dropped off to sleep.  I was awakened from my nap by the sound of someone moving quickly my way. I rolled over and in underneath another bush and waited for whoever it was to come into view. Looking haggard, dirty, bloody and tired was a boy not much older than me.  He was unarmed and looked like he’d seen a ghost.  Just in front of the bush I was hiding under, he collapsed. “Doggone it!  I ain’t no doctor,” I said.	</a:t>
            </a:r>
          </a:p>
        </p:txBody>
      </p:sp>
      <p:pic>
        <p:nvPicPr>
          <p:cNvPr id="9219" name="Picture 5" descr="C:\My Documents\My Pictures\civil war\4a40861r.jpg"/>
          <p:cNvPicPr>
            <a:picLocks noChangeAspect="1" noChangeArrowheads="1"/>
          </p:cNvPicPr>
          <p:nvPr/>
        </p:nvPicPr>
        <p:blipFill>
          <a:blip r:embed="rId3" cstate="print"/>
          <a:srcRect/>
          <a:stretch>
            <a:fillRect/>
          </a:stretch>
        </p:blipFill>
        <p:spPr bwMode="auto">
          <a:xfrm>
            <a:off x="838200" y="1066800"/>
            <a:ext cx="1633538" cy="2362200"/>
          </a:xfrm>
          <a:prstGeom prst="rect">
            <a:avLst/>
          </a:prstGeom>
          <a:noFill/>
          <a:ln w="9525">
            <a:noFill/>
            <a:miter lim="800000"/>
            <a:headEnd/>
            <a:tailEnd/>
          </a:ln>
        </p:spPr>
      </p:pic>
      <p:sp>
        <p:nvSpPr>
          <p:cNvPr id="9220" name="Text Box 6"/>
          <p:cNvSpPr txBox="1">
            <a:spLocks noChangeArrowheads="1"/>
          </p:cNvSpPr>
          <p:nvPr/>
        </p:nvSpPr>
        <p:spPr bwMode="auto">
          <a:xfrm>
            <a:off x="990600" y="3505200"/>
            <a:ext cx="1371600" cy="458788"/>
          </a:xfrm>
          <a:prstGeom prst="rect">
            <a:avLst/>
          </a:prstGeom>
          <a:noFill/>
          <a:ln w="9525">
            <a:noFill/>
            <a:miter lim="800000"/>
            <a:headEnd/>
            <a:tailEnd/>
          </a:ln>
        </p:spPr>
        <p:txBody>
          <a:bodyPr>
            <a:spAutoFit/>
          </a:bodyPr>
          <a:lstStyle/>
          <a:p>
            <a:pPr>
              <a:spcBef>
                <a:spcPct val="50000"/>
              </a:spcBef>
            </a:pPr>
            <a:r>
              <a:rPr lang="en-US" sz="800">
                <a:latin typeface="Abadi MT Condensed" pitchFamily="34" charset="0"/>
              </a:rPr>
              <a:t>Morris Gallery of the Cumberland, Nashville, Tenn. photographer.</a:t>
            </a:r>
          </a:p>
        </p:txBody>
      </p:sp>
      <p:pic>
        <p:nvPicPr>
          <p:cNvPr id="8" name="Picture 1039" descr="eagle.gif (17190 bytes)">
            <a:hlinkClick r:id="rId4" action="ppaction://hlinksldjump"/>
          </p:cNvPr>
          <p:cNvPicPr>
            <a:picLocks noChangeAspect="1" noChangeArrowheads="1"/>
          </p:cNvPicPr>
          <p:nvPr/>
        </p:nvPicPr>
        <p:blipFill>
          <a:blip r:embed="rId5" cstate="print"/>
          <a:srcRect/>
          <a:stretch>
            <a:fillRect/>
          </a:stretch>
        </p:blipFill>
        <p:spPr bwMode="auto">
          <a:xfrm>
            <a:off x="3810000" y="6096000"/>
            <a:ext cx="470568" cy="457200"/>
          </a:xfrm>
          <a:prstGeom prst="rect">
            <a:avLst/>
          </a:prstGeom>
          <a:noFill/>
          <a:ln w="9525">
            <a:noFill/>
            <a:miter lim="800000"/>
            <a:headEnd/>
            <a:tailEnd/>
          </a:ln>
        </p:spPr>
      </p:pic>
      <p:pic>
        <p:nvPicPr>
          <p:cNvPr id="7" name="5.wav">
            <a:hlinkClick r:id="" action="ppaction://media"/>
          </p:cNvPr>
          <p:cNvPicPr>
            <a:picLocks noRot="1" noChangeAspect="1"/>
          </p:cNvPicPr>
          <p:nvPr>
            <a:audioFile r:link="rId1"/>
          </p:nvPr>
        </p:nvPicPr>
        <p:blipFill>
          <a:blip r:embed="rId6" cstate="print"/>
          <a:stretch>
            <a:fillRect/>
          </a:stretch>
        </p:blipFill>
        <p:spPr>
          <a:xfrm>
            <a:off x="1219200" y="40386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74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895600" y="914400"/>
            <a:ext cx="5680075" cy="4524375"/>
          </a:xfrm>
          <a:prstGeom prst="rect">
            <a:avLst/>
          </a:prstGeom>
          <a:noFill/>
          <a:ln w="9525">
            <a:noFill/>
            <a:miter lim="800000"/>
            <a:headEnd/>
            <a:tailEnd/>
          </a:ln>
        </p:spPr>
        <p:txBody>
          <a:bodyPr>
            <a:spAutoFit/>
          </a:bodyPr>
          <a:lstStyle/>
          <a:p>
            <a:r>
              <a:rPr lang="en-US" sz="2400"/>
              <a:t>	As if in response to my grumblings, the young soldier groaned and opened his eyes.  “Are you wounded from the battle over yonder, I asked?”  </a:t>
            </a:r>
          </a:p>
          <a:p>
            <a:r>
              <a:rPr lang="en-US" sz="2400"/>
              <a:t>	“No kid,” was his reply.  “Where you comin’ from?” he asked me.  </a:t>
            </a:r>
          </a:p>
          <a:p>
            <a:r>
              <a:rPr lang="en-US" sz="2400"/>
              <a:t>	Not to give too much away, I changed the subject and offered him some bread.  “What’s your name?” I asked. </a:t>
            </a:r>
          </a:p>
          <a:p>
            <a:r>
              <a:rPr lang="en-US" sz="2400"/>
              <a:t>	He didn’t want to give away any information either.  He asked me, “Kid, what are you doing out here?” </a:t>
            </a:r>
          </a:p>
          <a:p>
            <a:r>
              <a:rPr lang="en-US" sz="2400"/>
              <a:t>Thinking maybe he could help me, I said, “I ran away from home yesterday, and want to join up with a regiment to fight the rebs.  Can you help me find some fighting?” </a:t>
            </a:r>
            <a:endParaRPr lang="en-US" sz="2400">
              <a:latin typeface="Bernard MT Condensed" pitchFamily="18" charset="0"/>
            </a:endParaRPr>
          </a:p>
        </p:txBody>
      </p:sp>
      <p:pic>
        <p:nvPicPr>
          <p:cNvPr id="10243" name="Picture 3" descr="C:\My Documents\My Pictures\civil war\4a40861r.jpg"/>
          <p:cNvPicPr>
            <a:picLocks noChangeAspect="1" noChangeArrowheads="1"/>
          </p:cNvPicPr>
          <p:nvPr/>
        </p:nvPicPr>
        <p:blipFill>
          <a:blip r:embed="rId3" cstate="print"/>
          <a:srcRect/>
          <a:stretch>
            <a:fillRect/>
          </a:stretch>
        </p:blipFill>
        <p:spPr bwMode="auto">
          <a:xfrm>
            <a:off x="838200" y="1066800"/>
            <a:ext cx="1633538" cy="2362200"/>
          </a:xfrm>
          <a:prstGeom prst="rect">
            <a:avLst/>
          </a:prstGeom>
          <a:noFill/>
          <a:ln w="9525">
            <a:noFill/>
            <a:miter lim="800000"/>
            <a:headEnd/>
            <a:tailEnd/>
          </a:ln>
        </p:spPr>
      </p:pic>
      <p:sp>
        <p:nvSpPr>
          <p:cNvPr id="10244" name="Text Box 4"/>
          <p:cNvSpPr txBox="1">
            <a:spLocks noChangeArrowheads="1"/>
          </p:cNvSpPr>
          <p:nvPr/>
        </p:nvSpPr>
        <p:spPr bwMode="auto">
          <a:xfrm>
            <a:off x="990600" y="3505200"/>
            <a:ext cx="1371600" cy="458788"/>
          </a:xfrm>
          <a:prstGeom prst="rect">
            <a:avLst/>
          </a:prstGeom>
          <a:noFill/>
          <a:ln w="9525">
            <a:noFill/>
            <a:miter lim="800000"/>
            <a:headEnd/>
            <a:tailEnd/>
          </a:ln>
        </p:spPr>
        <p:txBody>
          <a:bodyPr>
            <a:spAutoFit/>
          </a:bodyPr>
          <a:lstStyle/>
          <a:p>
            <a:pPr>
              <a:spcBef>
                <a:spcPct val="50000"/>
              </a:spcBef>
            </a:pPr>
            <a:r>
              <a:rPr lang="en-US" sz="800">
                <a:latin typeface="Abadi MT Condensed" pitchFamily="34" charset="0"/>
              </a:rPr>
              <a:t>Morris Gallery of the Cumberland, Nashville, Tenn. photographer.</a:t>
            </a:r>
          </a:p>
        </p:txBody>
      </p:sp>
      <p:pic>
        <p:nvPicPr>
          <p:cNvPr id="8" name="Picture 1039" descr="eagle.gif (17190 bytes)">
            <a:hlinkClick r:id="rId4" action="ppaction://hlinksldjump"/>
          </p:cNvPr>
          <p:cNvPicPr>
            <a:picLocks noChangeAspect="1" noChangeArrowheads="1"/>
          </p:cNvPicPr>
          <p:nvPr/>
        </p:nvPicPr>
        <p:blipFill>
          <a:blip r:embed="rId5" cstate="print"/>
          <a:srcRect/>
          <a:stretch>
            <a:fillRect/>
          </a:stretch>
        </p:blipFill>
        <p:spPr bwMode="auto">
          <a:xfrm>
            <a:off x="3810000" y="6096000"/>
            <a:ext cx="470568" cy="457200"/>
          </a:xfrm>
          <a:prstGeom prst="rect">
            <a:avLst/>
          </a:prstGeom>
          <a:noFill/>
          <a:ln w="9525">
            <a:noFill/>
            <a:miter lim="800000"/>
            <a:headEnd/>
            <a:tailEnd/>
          </a:ln>
        </p:spPr>
      </p:pic>
      <p:pic>
        <p:nvPicPr>
          <p:cNvPr id="7" name="6.wav">
            <a:hlinkClick r:id="" action="ppaction://media"/>
          </p:cNvPr>
          <p:cNvPicPr>
            <a:picLocks noRot="1" noChangeAspect="1"/>
          </p:cNvPicPr>
          <p:nvPr>
            <a:audioFile r:link="rId1"/>
          </p:nvPr>
        </p:nvPicPr>
        <p:blipFill>
          <a:blip r:embed="rId6" cstate="print"/>
          <a:stretch>
            <a:fillRect/>
          </a:stretch>
        </p:blipFill>
        <p:spPr>
          <a:xfrm>
            <a:off x="1295400" y="40386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2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descr="C:\My Documents\My Pictures\civil war\4a40861r.jpg"/>
          <p:cNvPicPr>
            <a:picLocks noChangeAspect="1" noChangeArrowheads="1"/>
          </p:cNvPicPr>
          <p:nvPr/>
        </p:nvPicPr>
        <p:blipFill>
          <a:blip r:embed="rId4" cstate="print"/>
          <a:srcRect/>
          <a:stretch>
            <a:fillRect/>
          </a:stretch>
        </p:blipFill>
        <p:spPr bwMode="auto">
          <a:xfrm>
            <a:off x="838200" y="1066800"/>
            <a:ext cx="1633538" cy="2362200"/>
          </a:xfrm>
          <a:prstGeom prst="rect">
            <a:avLst/>
          </a:prstGeom>
          <a:noFill/>
          <a:ln w="9525">
            <a:noFill/>
            <a:miter lim="800000"/>
            <a:headEnd/>
            <a:tailEnd/>
          </a:ln>
        </p:spPr>
      </p:pic>
      <p:sp>
        <p:nvSpPr>
          <p:cNvPr id="11267" name="Text Box 4"/>
          <p:cNvSpPr txBox="1">
            <a:spLocks noChangeArrowheads="1"/>
          </p:cNvSpPr>
          <p:nvPr/>
        </p:nvSpPr>
        <p:spPr bwMode="auto">
          <a:xfrm>
            <a:off x="1905000" y="5029200"/>
            <a:ext cx="6019800" cy="730250"/>
          </a:xfrm>
          <a:prstGeom prst="rect">
            <a:avLst/>
          </a:prstGeom>
          <a:noFill/>
          <a:ln w="9525">
            <a:noFill/>
            <a:miter lim="800000"/>
            <a:headEnd/>
            <a:tailEnd/>
          </a:ln>
        </p:spPr>
        <p:txBody>
          <a:bodyPr>
            <a:spAutoFit/>
          </a:bodyPr>
          <a:lstStyle/>
          <a:p>
            <a:pPr>
              <a:spcBef>
                <a:spcPct val="50000"/>
              </a:spcBef>
            </a:pPr>
            <a:r>
              <a:rPr lang="en-US" sz="1400">
                <a:solidFill>
                  <a:srgbClr val="000000"/>
                </a:solidFill>
                <a:latin typeface="Goudy Old Style" pitchFamily="18" charset="0"/>
              </a:rPr>
              <a:t>"A man watches his pear-tree day after day, impatient for the ripening of the fruit. Let him attempt to force the process, and he may spoil both fruit and tree. But let him patiently wait, and the ripe pear at length falls into his lap!“  Abraham Lincoln</a:t>
            </a:r>
            <a:endParaRPr lang="en-US" sz="2400">
              <a:latin typeface="Bernard MT Condensed" pitchFamily="18" charset="0"/>
            </a:endParaRPr>
          </a:p>
        </p:txBody>
      </p:sp>
      <p:pic>
        <p:nvPicPr>
          <p:cNvPr id="11268" name="Picture 5" descr="C:\My Documents\My Pictures\civil war\lincoln.jpg"/>
          <p:cNvPicPr>
            <a:picLocks noChangeAspect="1" noChangeArrowheads="1"/>
          </p:cNvPicPr>
          <p:nvPr/>
        </p:nvPicPr>
        <p:blipFill>
          <a:blip r:embed="rId5" cstate="print"/>
          <a:srcRect/>
          <a:stretch>
            <a:fillRect/>
          </a:stretch>
        </p:blipFill>
        <p:spPr bwMode="auto">
          <a:xfrm>
            <a:off x="1143000" y="5029200"/>
            <a:ext cx="663575" cy="838200"/>
          </a:xfrm>
          <a:prstGeom prst="rect">
            <a:avLst/>
          </a:prstGeom>
          <a:noFill/>
          <a:ln w="9525">
            <a:solidFill>
              <a:schemeClr val="tx2"/>
            </a:solidFill>
            <a:miter lim="800000"/>
            <a:headEnd/>
            <a:tailEnd/>
          </a:ln>
        </p:spPr>
      </p:pic>
      <p:sp>
        <p:nvSpPr>
          <p:cNvPr id="11269" name="Text Box 6"/>
          <p:cNvSpPr txBox="1">
            <a:spLocks noChangeArrowheads="1"/>
          </p:cNvSpPr>
          <p:nvPr/>
        </p:nvSpPr>
        <p:spPr bwMode="auto">
          <a:xfrm>
            <a:off x="990600" y="4495800"/>
            <a:ext cx="7543800" cy="457200"/>
          </a:xfrm>
          <a:prstGeom prst="rect">
            <a:avLst/>
          </a:prstGeom>
          <a:noFill/>
          <a:ln w="9525">
            <a:noFill/>
            <a:miter lim="800000"/>
            <a:headEnd/>
            <a:tailEnd/>
          </a:ln>
        </p:spPr>
        <p:txBody>
          <a:bodyPr>
            <a:spAutoFit/>
          </a:bodyPr>
          <a:lstStyle/>
          <a:p>
            <a:pPr>
              <a:spcBef>
                <a:spcPct val="50000"/>
              </a:spcBef>
            </a:pPr>
            <a:r>
              <a:rPr lang="en-US" sz="2400">
                <a:latin typeface="Bernard MT Condensed" pitchFamily="18" charset="0"/>
              </a:rPr>
              <a:t>________________________________________________</a:t>
            </a:r>
          </a:p>
        </p:txBody>
      </p:sp>
      <p:sp>
        <p:nvSpPr>
          <p:cNvPr id="11270" name="Text Box 7"/>
          <p:cNvSpPr txBox="1">
            <a:spLocks noChangeArrowheads="1"/>
          </p:cNvSpPr>
          <p:nvPr/>
        </p:nvSpPr>
        <p:spPr bwMode="auto">
          <a:xfrm>
            <a:off x="2895600" y="990600"/>
            <a:ext cx="5257800" cy="3786188"/>
          </a:xfrm>
          <a:prstGeom prst="rect">
            <a:avLst/>
          </a:prstGeom>
          <a:noFill/>
          <a:ln w="9525">
            <a:noFill/>
            <a:miter lim="800000"/>
            <a:headEnd/>
            <a:tailEnd/>
          </a:ln>
        </p:spPr>
        <p:txBody>
          <a:bodyPr>
            <a:spAutoFit/>
          </a:bodyPr>
          <a:lstStyle/>
          <a:p>
            <a:r>
              <a:rPr lang="en-US" sz="2400" dirty="0"/>
              <a:t>	His eyes studied me from beneath a pair of knitted eyebrows and above sun burnt cheeks and cracked lips. “I don’t know about you and fightin’, kid,” he said. It’s pretty tough over there with all the </a:t>
            </a:r>
            <a:r>
              <a:rPr lang="en-US" sz="2400" dirty="0" err="1"/>
              <a:t>killin</a:t>
            </a:r>
            <a:r>
              <a:rPr lang="en-US" sz="2400" dirty="0"/>
              <a:t>’.  You look like a young pup to me.”</a:t>
            </a:r>
          </a:p>
          <a:p>
            <a:r>
              <a:rPr lang="en-US" sz="2400" dirty="0"/>
              <a:t>	He scratched the back of his neck as he continued to study me. I wanted to ask him why he was over here! Just as I was ready to interrogate him, he said “I know,  we need a drummer boy and you look like just the kid, kid.” </a:t>
            </a:r>
          </a:p>
        </p:txBody>
      </p:sp>
      <p:sp>
        <p:nvSpPr>
          <p:cNvPr id="11271" name="Text Box 8"/>
          <p:cNvSpPr txBox="1">
            <a:spLocks noChangeArrowheads="1"/>
          </p:cNvSpPr>
          <p:nvPr/>
        </p:nvSpPr>
        <p:spPr bwMode="auto">
          <a:xfrm>
            <a:off x="990600" y="3505200"/>
            <a:ext cx="1371600" cy="458788"/>
          </a:xfrm>
          <a:prstGeom prst="rect">
            <a:avLst/>
          </a:prstGeom>
          <a:noFill/>
          <a:ln w="9525">
            <a:noFill/>
            <a:miter lim="800000"/>
            <a:headEnd/>
            <a:tailEnd/>
          </a:ln>
        </p:spPr>
        <p:txBody>
          <a:bodyPr>
            <a:spAutoFit/>
          </a:bodyPr>
          <a:lstStyle/>
          <a:p>
            <a:pPr>
              <a:spcBef>
                <a:spcPct val="50000"/>
              </a:spcBef>
            </a:pPr>
            <a:r>
              <a:rPr lang="en-US" sz="800">
                <a:latin typeface="Abadi MT Condensed" pitchFamily="34" charset="0"/>
              </a:rPr>
              <a:t>Morris Gallery of the Cumberland, Nashville, Tenn. photographer.</a:t>
            </a:r>
          </a:p>
        </p:txBody>
      </p:sp>
      <p:pic>
        <p:nvPicPr>
          <p:cNvPr id="11" name="Picture 1039" descr="eagle.gif (17190 bytes)">
            <a:hlinkClick r:id="rId6" action="ppaction://hlinksldjump"/>
          </p:cNvPr>
          <p:cNvPicPr>
            <a:picLocks noChangeAspect="1" noChangeArrowheads="1"/>
          </p:cNvPicPr>
          <p:nvPr/>
        </p:nvPicPr>
        <p:blipFill>
          <a:blip r:embed="rId7" cstate="print"/>
          <a:srcRect/>
          <a:stretch>
            <a:fillRect/>
          </a:stretch>
        </p:blipFill>
        <p:spPr bwMode="auto">
          <a:xfrm>
            <a:off x="3810000" y="6096000"/>
            <a:ext cx="470568" cy="457200"/>
          </a:xfrm>
          <a:prstGeom prst="rect">
            <a:avLst/>
          </a:prstGeom>
          <a:noFill/>
          <a:ln w="9525">
            <a:noFill/>
            <a:miter lim="800000"/>
            <a:headEnd/>
            <a:tailEnd/>
          </a:ln>
        </p:spPr>
      </p:pic>
      <p:pic>
        <p:nvPicPr>
          <p:cNvPr id="10" name="songsprw1[1].wav">
            <a:hlinkClick r:id="" action="ppaction://media"/>
          </p:cNvPr>
          <p:cNvPicPr>
            <a:picLocks noRot="1" noChangeAspect="1"/>
          </p:cNvPicPr>
          <p:nvPr>
            <a:audioFile r:link="rId1"/>
          </p:nvPr>
        </p:nvPicPr>
        <p:blipFill>
          <a:blip r:embed="rId8" cstate="print"/>
          <a:stretch>
            <a:fillRect/>
          </a:stretch>
        </p:blipFill>
        <p:spPr>
          <a:xfrm>
            <a:off x="4419600" y="3276600"/>
            <a:ext cx="304800" cy="304800"/>
          </a:xfrm>
          <a:prstGeom prst="rect">
            <a:avLst/>
          </a:prstGeom>
        </p:spPr>
      </p:pic>
      <p:pic>
        <p:nvPicPr>
          <p:cNvPr id="13" name="7.wav">
            <a:hlinkClick r:id="" action="ppaction://media"/>
          </p:cNvPr>
          <p:cNvPicPr>
            <a:picLocks noRot="1" noChangeAspect="1"/>
          </p:cNvPicPr>
          <p:nvPr>
            <a:audioFile r:link="rId2"/>
          </p:nvPr>
        </p:nvPicPr>
        <p:blipFill>
          <a:blip r:embed="rId9" cstate="print"/>
          <a:stretch>
            <a:fillRect/>
          </a:stretch>
        </p:blipFill>
        <p:spPr>
          <a:xfrm>
            <a:off x="1219200" y="39624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26" fill="hold"/>
                                        <p:tgtEl>
                                          <p:spTgt spid="10"/>
                                        </p:tgtEl>
                                      </p:cBhvr>
                                    </p:cmd>
                                  </p:childTnLst>
                                </p:cTn>
                              </p:par>
                            </p:childTnLst>
                          </p:cTn>
                        </p:par>
                        <p:par>
                          <p:cTn id="7" fill="hold">
                            <p:stCondLst>
                              <p:cond delay="12226"/>
                            </p:stCondLst>
                            <p:childTnLst>
                              <p:par>
                                <p:cTn id="8" presetID="1" presetClass="mediacall" presetSubtype="0" fill="hold" nodeType="afterEffect">
                                  <p:stCondLst>
                                    <p:cond delay="0"/>
                                  </p:stCondLst>
                                  <p:childTnLst>
                                    <p:cmd type="call" cmd="playFrom(0.0)">
                                      <p:cBhvr>
                                        <p:cTn id="9" dur="2925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My Documents\My Pictures\civil war\4a40861r.jpg"/>
          <p:cNvPicPr>
            <a:picLocks noChangeAspect="1" noChangeArrowheads="1"/>
          </p:cNvPicPr>
          <p:nvPr/>
        </p:nvPicPr>
        <p:blipFill>
          <a:blip r:embed="rId4" cstate="print"/>
          <a:srcRect/>
          <a:stretch>
            <a:fillRect/>
          </a:stretch>
        </p:blipFill>
        <p:spPr bwMode="auto">
          <a:xfrm>
            <a:off x="838200" y="1066800"/>
            <a:ext cx="1633538" cy="2362200"/>
          </a:xfrm>
          <a:prstGeom prst="rect">
            <a:avLst/>
          </a:prstGeom>
          <a:noFill/>
          <a:ln w="9525">
            <a:noFill/>
            <a:miter lim="800000"/>
            <a:headEnd/>
            <a:tailEnd/>
          </a:ln>
        </p:spPr>
      </p:pic>
      <p:sp>
        <p:nvSpPr>
          <p:cNvPr id="2052" name="Text Box 4"/>
          <p:cNvSpPr txBox="1">
            <a:spLocks noChangeArrowheads="1"/>
          </p:cNvSpPr>
          <p:nvPr/>
        </p:nvSpPr>
        <p:spPr bwMode="auto">
          <a:xfrm>
            <a:off x="1905000" y="4953000"/>
            <a:ext cx="6400800" cy="915988"/>
          </a:xfrm>
          <a:prstGeom prst="rect">
            <a:avLst/>
          </a:prstGeom>
          <a:noFill/>
          <a:ln w="9525">
            <a:noFill/>
            <a:miter lim="800000"/>
            <a:headEnd/>
            <a:tailEnd/>
          </a:ln>
        </p:spPr>
        <p:txBody>
          <a:bodyPr>
            <a:spAutoFit/>
          </a:bodyPr>
          <a:lstStyle/>
          <a:p>
            <a:pPr>
              <a:spcBef>
                <a:spcPct val="50000"/>
              </a:spcBef>
            </a:pPr>
            <a:r>
              <a:rPr lang="en-US" sz="1800" b="1">
                <a:latin typeface="Goudy Old Style" pitchFamily="18" charset="0"/>
              </a:rPr>
              <a:t>I worked night and day for twelve years to prevent the war, but I could not. The North was mad and blind, would not let us govern ourselves, and so the war came. </a:t>
            </a:r>
            <a:r>
              <a:rPr lang="en-US" sz="1400" b="1">
                <a:latin typeface="Goudy Old Style" pitchFamily="18" charset="0"/>
              </a:rPr>
              <a:t>Jefferson Davis</a:t>
            </a:r>
          </a:p>
        </p:txBody>
      </p:sp>
      <p:sp>
        <p:nvSpPr>
          <p:cNvPr id="2053" name="Text Box 5"/>
          <p:cNvSpPr txBox="1">
            <a:spLocks noChangeArrowheads="1"/>
          </p:cNvSpPr>
          <p:nvPr/>
        </p:nvSpPr>
        <p:spPr bwMode="auto">
          <a:xfrm>
            <a:off x="990600" y="4495800"/>
            <a:ext cx="7543800" cy="457200"/>
          </a:xfrm>
          <a:prstGeom prst="rect">
            <a:avLst/>
          </a:prstGeom>
          <a:noFill/>
          <a:ln w="9525">
            <a:noFill/>
            <a:miter lim="800000"/>
            <a:headEnd/>
            <a:tailEnd/>
          </a:ln>
        </p:spPr>
        <p:txBody>
          <a:bodyPr>
            <a:spAutoFit/>
          </a:bodyPr>
          <a:lstStyle/>
          <a:p>
            <a:pPr>
              <a:spcBef>
                <a:spcPct val="50000"/>
              </a:spcBef>
            </a:pPr>
            <a:r>
              <a:rPr lang="en-US" sz="2400">
                <a:latin typeface="Bernard MT Condensed" pitchFamily="18" charset="0"/>
              </a:rPr>
              <a:t>________________________________________________</a:t>
            </a:r>
          </a:p>
        </p:txBody>
      </p:sp>
      <p:graphicFrame>
        <p:nvGraphicFramePr>
          <p:cNvPr id="2050" name="Object 14"/>
          <p:cNvGraphicFramePr>
            <a:graphicFrameLocks noChangeAspect="1"/>
          </p:cNvGraphicFramePr>
          <p:nvPr/>
        </p:nvGraphicFramePr>
        <p:xfrm>
          <a:off x="1066800" y="5029200"/>
          <a:ext cx="447675" cy="762000"/>
        </p:xfrm>
        <a:graphic>
          <a:graphicData uri="http://schemas.openxmlformats.org/presentationml/2006/ole">
            <p:oleObj spid="_x0000_s2050" name="Image" r:id="rId5" imgW="774330" imgH="1320635" progId="">
              <p:embed/>
            </p:oleObj>
          </a:graphicData>
        </a:graphic>
      </p:graphicFrame>
      <p:sp>
        <p:nvSpPr>
          <p:cNvPr id="2054" name="Text Box 15"/>
          <p:cNvSpPr txBox="1">
            <a:spLocks noChangeArrowheads="1"/>
          </p:cNvSpPr>
          <p:nvPr/>
        </p:nvSpPr>
        <p:spPr bwMode="auto">
          <a:xfrm>
            <a:off x="2819400" y="685800"/>
            <a:ext cx="5410200" cy="457200"/>
          </a:xfrm>
          <a:prstGeom prst="rect">
            <a:avLst/>
          </a:prstGeom>
          <a:noFill/>
          <a:ln w="9525">
            <a:noFill/>
            <a:miter lim="800000"/>
            <a:headEnd/>
            <a:tailEnd/>
          </a:ln>
        </p:spPr>
        <p:txBody>
          <a:bodyPr>
            <a:spAutoFit/>
          </a:bodyPr>
          <a:lstStyle/>
          <a:p>
            <a:pPr>
              <a:spcBef>
                <a:spcPct val="50000"/>
              </a:spcBef>
            </a:pPr>
            <a:endParaRPr lang="en-US" sz="2400">
              <a:latin typeface="Bernard MT Condensed" pitchFamily="18" charset="0"/>
            </a:endParaRPr>
          </a:p>
        </p:txBody>
      </p:sp>
      <p:sp>
        <p:nvSpPr>
          <p:cNvPr id="2055" name="Text Box 16"/>
          <p:cNvSpPr txBox="1">
            <a:spLocks noChangeArrowheads="1"/>
          </p:cNvSpPr>
          <p:nvPr/>
        </p:nvSpPr>
        <p:spPr bwMode="auto">
          <a:xfrm>
            <a:off x="3048000" y="1143000"/>
            <a:ext cx="5257800" cy="457200"/>
          </a:xfrm>
          <a:prstGeom prst="rect">
            <a:avLst/>
          </a:prstGeom>
          <a:noFill/>
          <a:ln w="9525">
            <a:noFill/>
            <a:miter lim="800000"/>
            <a:headEnd/>
            <a:tailEnd/>
          </a:ln>
        </p:spPr>
        <p:txBody>
          <a:bodyPr>
            <a:spAutoFit/>
          </a:bodyPr>
          <a:lstStyle/>
          <a:p>
            <a:pPr>
              <a:spcBef>
                <a:spcPct val="50000"/>
              </a:spcBef>
            </a:pPr>
            <a:endParaRPr lang="en-US" sz="2400">
              <a:latin typeface="Bernard MT Condensed" pitchFamily="18" charset="0"/>
            </a:endParaRPr>
          </a:p>
        </p:txBody>
      </p:sp>
      <p:sp>
        <p:nvSpPr>
          <p:cNvPr id="2056" name="Text Box 17"/>
          <p:cNvSpPr txBox="1">
            <a:spLocks noChangeArrowheads="1"/>
          </p:cNvSpPr>
          <p:nvPr/>
        </p:nvSpPr>
        <p:spPr bwMode="auto">
          <a:xfrm>
            <a:off x="2819400" y="1066800"/>
            <a:ext cx="5257800" cy="3378200"/>
          </a:xfrm>
          <a:prstGeom prst="rect">
            <a:avLst/>
          </a:prstGeom>
          <a:noFill/>
          <a:ln w="9525">
            <a:noFill/>
            <a:miter lim="800000"/>
            <a:headEnd/>
            <a:tailEnd/>
          </a:ln>
        </p:spPr>
        <p:txBody>
          <a:bodyPr>
            <a:spAutoFit/>
          </a:bodyPr>
          <a:lstStyle/>
          <a:p>
            <a:pPr>
              <a:spcBef>
                <a:spcPct val="50000"/>
              </a:spcBef>
            </a:pPr>
            <a:r>
              <a:rPr lang="en-US" sz="2400"/>
              <a:t>	I beamed with pride at the thought of being a drummer boy. Both of us had a moment of contentment before we heard the approach of soldiers and enemy fire. I looked to see if the spectators were still on the adjacent hill. They had gone while I talked with the soldier. Out of the blue came an enemy regiment. We both ducked back in under the brush. My new friend had turned white as a sheet, and began to tremble. I crawled around under the row of shrubs to see what I could.  </a:t>
            </a:r>
            <a:endParaRPr lang="en-US" sz="2400">
              <a:latin typeface="Bernard MT Condensed" pitchFamily="18" charset="0"/>
            </a:endParaRPr>
          </a:p>
        </p:txBody>
      </p:sp>
      <p:sp>
        <p:nvSpPr>
          <p:cNvPr id="2057" name="Text Box 18"/>
          <p:cNvSpPr txBox="1">
            <a:spLocks noChangeArrowheads="1"/>
          </p:cNvSpPr>
          <p:nvPr/>
        </p:nvSpPr>
        <p:spPr bwMode="auto">
          <a:xfrm>
            <a:off x="990600" y="3505200"/>
            <a:ext cx="1371600" cy="458788"/>
          </a:xfrm>
          <a:prstGeom prst="rect">
            <a:avLst/>
          </a:prstGeom>
          <a:noFill/>
          <a:ln w="9525">
            <a:noFill/>
            <a:miter lim="800000"/>
            <a:headEnd/>
            <a:tailEnd/>
          </a:ln>
        </p:spPr>
        <p:txBody>
          <a:bodyPr>
            <a:spAutoFit/>
          </a:bodyPr>
          <a:lstStyle/>
          <a:p>
            <a:pPr>
              <a:spcBef>
                <a:spcPct val="50000"/>
              </a:spcBef>
            </a:pPr>
            <a:r>
              <a:rPr lang="en-US" sz="800">
                <a:latin typeface="Abadi MT Condensed" pitchFamily="34" charset="0"/>
              </a:rPr>
              <a:t>Morris Gallery of the Cumberland, Nashville, Tenn. photographer.</a:t>
            </a:r>
          </a:p>
        </p:txBody>
      </p:sp>
      <p:pic>
        <p:nvPicPr>
          <p:cNvPr id="13" name="Picture 1039" descr="eagle.gif (17190 bytes)">
            <a:hlinkClick r:id="rId6" action="ppaction://hlinksldjump"/>
          </p:cNvPr>
          <p:cNvPicPr>
            <a:picLocks noChangeAspect="1" noChangeArrowheads="1"/>
          </p:cNvPicPr>
          <p:nvPr/>
        </p:nvPicPr>
        <p:blipFill>
          <a:blip r:embed="rId7" cstate="print"/>
          <a:srcRect/>
          <a:stretch>
            <a:fillRect/>
          </a:stretch>
        </p:blipFill>
        <p:spPr bwMode="auto">
          <a:xfrm>
            <a:off x="3810000" y="6096000"/>
            <a:ext cx="470568" cy="457200"/>
          </a:xfrm>
          <a:prstGeom prst="rect">
            <a:avLst/>
          </a:prstGeom>
          <a:noFill/>
          <a:ln w="9525">
            <a:noFill/>
            <a:miter lim="800000"/>
            <a:headEnd/>
            <a:tailEnd/>
          </a:ln>
        </p:spPr>
      </p:pic>
      <p:pic>
        <p:nvPicPr>
          <p:cNvPr id="12" name="8.wav">
            <a:hlinkClick r:id="" action="ppaction://media"/>
          </p:cNvPr>
          <p:cNvPicPr>
            <a:picLocks noRot="1" noChangeAspect="1"/>
          </p:cNvPicPr>
          <p:nvPr>
            <a:audioFile r:link="rId2"/>
          </p:nvPr>
        </p:nvPicPr>
        <p:blipFill>
          <a:blip r:embed="rId8" cstate="print"/>
          <a:stretch>
            <a:fillRect/>
          </a:stretch>
        </p:blipFill>
        <p:spPr>
          <a:xfrm>
            <a:off x="1219200" y="39624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70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2"/>
          <p:cNvSpPr txBox="1">
            <a:spLocks noChangeArrowheads="1"/>
          </p:cNvSpPr>
          <p:nvPr/>
        </p:nvSpPr>
        <p:spPr bwMode="auto">
          <a:xfrm>
            <a:off x="2895600" y="1143000"/>
            <a:ext cx="5181600" cy="3600450"/>
          </a:xfrm>
          <a:prstGeom prst="rect">
            <a:avLst/>
          </a:prstGeom>
          <a:noFill/>
          <a:ln w="9525">
            <a:noFill/>
            <a:miter lim="800000"/>
            <a:headEnd/>
            <a:tailEnd/>
          </a:ln>
        </p:spPr>
        <p:txBody>
          <a:bodyPr>
            <a:spAutoFit/>
          </a:bodyPr>
          <a:lstStyle/>
          <a:p>
            <a:pPr>
              <a:spcBef>
                <a:spcPct val="50000"/>
              </a:spcBef>
            </a:pPr>
            <a:r>
              <a:rPr lang="en-US" sz="2400"/>
              <a:t>	Over the edge of the rise, where I had felt safe, came the rest of the screaming and shooting rebel unit. Before I knew it we were under attack.  Gunfire was coming from both sides.  I wish I had gotten the name of the young soldier beside me, he had fainted or wasn’t conscious anymore. </a:t>
            </a:r>
          </a:p>
          <a:p>
            <a:pPr>
              <a:spcBef>
                <a:spcPct val="50000"/>
              </a:spcBef>
            </a:pPr>
            <a:r>
              <a:rPr lang="en-US" sz="2400"/>
              <a:t>	It was either die here or run like hell out of harm’s way. Maybe that was what the young soldier had done, and here the battle was, on him again.</a:t>
            </a:r>
          </a:p>
        </p:txBody>
      </p:sp>
      <p:pic>
        <p:nvPicPr>
          <p:cNvPr id="3076" name="Picture 3" descr="C:\My Documents\My Pictures\civil war\4a40861r.jpg"/>
          <p:cNvPicPr>
            <a:picLocks noChangeAspect="1" noChangeArrowheads="1"/>
          </p:cNvPicPr>
          <p:nvPr/>
        </p:nvPicPr>
        <p:blipFill>
          <a:blip r:embed="rId4" cstate="print"/>
          <a:srcRect/>
          <a:stretch>
            <a:fillRect/>
          </a:stretch>
        </p:blipFill>
        <p:spPr bwMode="auto">
          <a:xfrm>
            <a:off x="838200" y="1066800"/>
            <a:ext cx="1633538" cy="2362200"/>
          </a:xfrm>
          <a:prstGeom prst="rect">
            <a:avLst/>
          </a:prstGeom>
          <a:noFill/>
          <a:ln w="9525">
            <a:noFill/>
            <a:miter lim="800000"/>
            <a:headEnd/>
            <a:tailEnd/>
          </a:ln>
        </p:spPr>
      </p:pic>
      <p:sp>
        <p:nvSpPr>
          <p:cNvPr id="3077" name="Text Box 5"/>
          <p:cNvSpPr txBox="1">
            <a:spLocks noChangeArrowheads="1"/>
          </p:cNvSpPr>
          <p:nvPr/>
        </p:nvSpPr>
        <p:spPr bwMode="auto">
          <a:xfrm>
            <a:off x="990600" y="4495800"/>
            <a:ext cx="7543800" cy="457200"/>
          </a:xfrm>
          <a:prstGeom prst="rect">
            <a:avLst/>
          </a:prstGeom>
          <a:noFill/>
          <a:ln w="9525">
            <a:noFill/>
            <a:miter lim="800000"/>
            <a:headEnd/>
            <a:tailEnd/>
          </a:ln>
        </p:spPr>
        <p:txBody>
          <a:bodyPr>
            <a:spAutoFit/>
          </a:bodyPr>
          <a:lstStyle/>
          <a:p>
            <a:pPr>
              <a:spcBef>
                <a:spcPct val="50000"/>
              </a:spcBef>
            </a:pPr>
            <a:r>
              <a:rPr lang="en-US" sz="2400">
                <a:latin typeface="Bernard MT Condensed" pitchFamily="18" charset="0"/>
              </a:rPr>
              <a:t>________________________________________________</a:t>
            </a:r>
          </a:p>
        </p:txBody>
      </p:sp>
      <p:sp>
        <p:nvSpPr>
          <p:cNvPr id="3078" name="Text Box 6"/>
          <p:cNvSpPr txBox="1">
            <a:spLocks noChangeArrowheads="1"/>
          </p:cNvSpPr>
          <p:nvPr/>
        </p:nvSpPr>
        <p:spPr bwMode="auto">
          <a:xfrm>
            <a:off x="990600" y="3505200"/>
            <a:ext cx="1371600" cy="458788"/>
          </a:xfrm>
          <a:prstGeom prst="rect">
            <a:avLst/>
          </a:prstGeom>
          <a:noFill/>
          <a:ln w="9525">
            <a:noFill/>
            <a:miter lim="800000"/>
            <a:headEnd/>
            <a:tailEnd/>
          </a:ln>
        </p:spPr>
        <p:txBody>
          <a:bodyPr>
            <a:spAutoFit/>
          </a:bodyPr>
          <a:lstStyle/>
          <a:p>
            <a:pPr>
              <a:spcBef>
                <a:spcPct val="50000"/>
              </a:spcBef>
            </a:pPr>
            <a:r>
              <a:rPr lang="en-US" sz="800">
                <a:latin typeface="Abadi MT Condensed" pitchFamily="34" charset="0"/>
              </a:rPr>
              <a:t>Morris Gallery of the Cumberland, Nashville, Tenn. photographer.</a:t>
            </a:r>
          </a:p>
        </p:txBody>
      </p:sp>
      <p:sp>
        <p:nvSpPr>
          <p:cNvPr id="3079" name="Rectangle 7"/>
          <p:cNvSpPr>
            <a:spLocks noChangeArrowheads="1"/>
          </p:cNvSpPr>
          <p:nvPr/>
        </p:nvSpPr>
        <p:spPr bwMode="auto">
          <a:xfrm>
            <a:off x="2071688" y="2895600"/>
            <a:ext cx="9144000" cy="0"/>
          </a:xfrm>
          <a:prstGeom prst="rect">
            <a:avLst/>
          </a:prstGeom>
          <a:noFill/>
          <a:ln w="9525">
            <a:noFill/>
            <a:miter lim="800000"/>
            <a:headEnd/>
            <a:tailEnd/>
          </a:ln>
        </p:spPr>
        <p:txBody>
          <a:bodyPr>
            <a:spAutoFit/>
          </a:bodyPr>
          <a:lstStyle/>
          <a:p>
            <a:endParaRPr lang="en-US"/>
          </a:p>
        </p:txBody>
      </p:sp>
      <p:sp>
        <p:nvSpPr>
          <p:cNvPr id="3080" name="Rectangle 8"/>
          <p:cNvSpPr>
            <a:spLocks noChangeArrowheads="1"/>
          </p:cNvSpPr>
          <p:nvPr/>
        </p:nvSpPr>
        <p:spPr bwMode="auto">
          <a:xfrm>
            <a:off x="1676400" y="5105400"/>
            <a:ext cx="6781800" cy="609600"/>
          </a:xfrm>
          <a:prstGeom prst="rect">
            <a:avLst/>
          </a:prstGeom>
          <a:noFill/>
          <a:ln w="9525">
            <a:noFill/>
            <a:miter lim="800000"/>
            <a:headEnd/>
            <a:tailEnd/>
          </a:ln>
        </p:spPr>
        <p:txBody>
          <a:bodyPr/>
          <a:lstStyle/>
          <a:p>
            <a:r>
              <a:rPr lang="en-US" sz="2000" b="1">
                <a:solidFill>
                  <a:schemeClr val="tx1"/>
                </a:solidFill>
                <a:latin typeface="Goudy Old Style" pitchFamily="18" charset="0"/>
                <a:cs typeface="Arial" charset="0"/>
              </a:rPr>
              <a:t>All we ask is to be let alone.</a:t>
            </a:r>
            <a:r>
              <a:rPr lang="en-US" sz="2000">
                <a:solidFill>
                  <a:schemeClr val="tx1"/>
                </a:solidFill>
                <a:latin typeface="Goudy Old Style" pitchFamily="18" charset="0"/>
                <a:cs typeface="Arial" charset="0"/>
              </a:rPr>
              <a:t> </a:t>
            </a:r>
            <a:r>
              <a:rPr lang="en-US" sz="1600">
                <a:solidFill>
                  <a:schemeClr val="tx1"/>
                </a:solidFill>
                <a:latin typeface="Goudy Old Style" pitchFamily="18" charset="0"/>
                <a:cs typeface="Arial" charset="0"/>
              </a:rPr>
              <a:t>Jefferson Davis (1808 - 1889) US political leader First Message to the Confederate Congress, Mar 1861.</a:t>
            </a:r>
            <a:endParaRPr lang="en-US" sz="1600">
              <a:solidFill>
                <a:schemeClr val="tx1"/>
              </a:solidFill>
              <a:latin typeface="Goudy Old Style" pitchFamily="18" charset="0"/>
            </a:endParaRPr>
          </a:p>
        </p:txBody>
      </p:sp>
      <p:graphicFrame>
        <p:nvGraphicFramePr>
          <p:cNvPr id="3074" name="Object 13"/>
          <p:cNvGraphicFramePr>
            <a:graphicFrameLocks noChangeAspect="1"/>
          </p:cNvGraphicFramePr>
          <p:nvPr/>
        </p:nvGraphicFramePr>
        <p:xfrm>
          <a:off x="1066800" y="5029200"/>
          <a:ext cx="447675" cy="762000"/>
        </p:xfrm>
        <a:graphic>
          <a:graphicData uri="http://schemas.openxmlformats.org/presentationml/2006/ole">
            <p:oleObj spid="_x0000_s3074" name="Image" r:id="rId5" imgW="774330" imgH="1320635" progId="">
              <p:embed/>
            </p:oleObj>
          </a:graphicData>
        </a:graphic>
      </p:graphicFrame>
      <p:pic>
        <p:nvPicPr>
          <p:cNvPr id="12" name="Picture 1039" descr="eagle.gif (17190 bytes)">
            <a:hlinkClick r:id="rId6" action="ppaction://hlinksldjump"/>
          </p:cNvPr>
          <p:cNvPicPr>
            <a:picLocks noChangeAspect="1" noChangeArrowheads="1"/>
          </p:cNvPicPr>
          <p:nvPr/>
        </p:nvPicPr>
        <p:blipFill>
          <a:blip r:embed="rId7" cstate="print"/>
          <a:srcRect/>
          <a:stretch>
            <a:fillRect/>
          </a:stretch>
        </p:blipFill>
        <p:spPr bwMode="auto">
          <a:xfrm>
            <a:off x="3810000" y="6096000"/>
            <a:ext cx="470568" cy="457200"/>
          </a:xfrm>
          <a:prstGeom prst="rect">
            <a:avLst/>
          </a:prstGeom>
          <a:noFill/>
          <a:ln w="9525">
            <a:noFill/>
            <a:miter lim="800000"/>
            <a:headEnd/>
            <a:tailEnd/>
          </a:ln>
        </p:spPr>
      </p:pic>
      <p:pic>
        <p:nvPicPr>
          <p:cNvPr id="11" name="9.wav">
            <a:hlinkClick r:id="" action="ppaction://media"/>
          </p:cNvPr>
          <p:cNvPicPr>
            <a:picLocks noRot="1" noChangeAspect="1"/>
          </p:cNvPicPr>
          <p:nvPr>
            <a:audioFile r:link="rId2"/>
          </p:nvPr>
        </p:nvPicPr>
        <p:blipFill>
          <a:blip r:embed="rId8" cstate="print"/>
          <a:stretch>
            <a:fillRect/>
          </a:stretch>
        </p:blipFill>
        <p:spPr>
          <a:xfrm>
            <a:off x="1143000" y="39624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65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990600" y="4495800"/>
            <a:ext cx="7543800" cy="457200"/>
          </a:xfrm>
          <a:prstGeom prst="rect">
            <a:avLst/>
          </a:prstGeom>
          <a:noFill/>
          <a:ln w="9525">
            <a:noFill/>
            <a:miter lim="800000"/>
            <a:headEnd/>
            <a:tailEnd/>
          </a:ln>
        </p:spPr>
        <p:txBody>
          <a:bodyPr>
            <a:spAutoFit/>
          </a:bodyPr>
          <a:lstStyle/>
          <a:p>
            <a:pPr>
              <a:spcBef>
                <a:spcPct val="50000"/>
              </a:spcBef>
            </a:pPr>
            <a:r>
              <a:rPr lang="en-US" sz="2400" dirty="0">
                <a:latin typeface="Bernard MT Condensed" pitchFamily="18" charset="0"/>
              </a:rPr>
              <a:t>________________________________________________</a:t>
            </a:r>
          </a:p>
        </p:txBody>
      </p:sp>
      <p:pic>
        <p:nvPicPr>
          <p:cNvPr id="12291" name="Picture 3" descr="C:\My Documents\My Pictures\civil war\4a40861r.jpg"/>
          <p:cNvPicPr>
            <a:picLocks noChangeAspect="1" noChangeArrowheads="1"/>
          </p:cNvPicPr>
          <p:nvPr/>
        </p:nvPicPr>
        <p:blipFill>
          <a:blip r:embed="rId5" cstate="print"/>
          <a:srcRect/>
          <a:stretch>
            <a:fillRect/>
          </a:stretch>
        </p:blipFill>
        <p:spPr bwMode="auto">
          <a:xfrm>
            <a:off x="838200" y="1066800"/>
            <a:ext cx="1633538" cy="2362200"/>
          </a:xfrm>
          <a:prstGeom prst="rect">
            <a:avLst/>
          </a:prstGeom>
          <a:noFill/>
          <a:ln w="9525">
            <a:noFill/>
            <a:miter lim="800000"/>
            <a:headEnd/>
            <a:tailEnd/>
          </a:ln>
        </p:spPr>
      </p:pic>
      <p:sp>
        <p:nvSpPr>
          <p:cNvPr id="12292" name="Text Box 4"/>
          <p:cNvSpPr txBox="1">
            <a:spLocks noChangeArrowheads="1"/>
          </p:cNvSpPr>
          <p:nvPr/>
        </p:nvSpPr>
        <p:spPr bwMode="auto">
          <a:xfrm>
            <a:off x="2971800" y="990600"/>
            <a:ext cx="4876800" cy="3013075"/>
          </a:xfrm>
          <a:prstGeom prst="rect">
            <a:avLst/>
          </a:prstGeom>
          <a:noFill/>
          <a:ln w="9525">
            <a:noFill/>
            <a:miter lim="800000"/>
            <a:headEnd/>
            <a:tailEnd/>
          </a:ln>
        </p:spPr>
        <p:txBody>
          <a:bodyPr>
            <a:spAutoFit/>
          </a:bodyPr>
          <a:lstStyle/>
          <a:p>
            <a:pPr>
              <a:spcBef>
                <a:spcPct val="50000"/>
              </a:spcBef>
            </a:pPr>
            <a:r>
              <a:rPr lang="en-US" sz="2400"/>
              <a:t>	So I ran as fast as I could, off to the side keeping as low as possible. The noise was deafening. I prayed that I lived to see my home again.  BOOM!  The shooting intensified. I had been hit by the rebel army. My upper arm burned like fire with the hit from the shrapnel.  I had to make it to safety and out live this battle to save my new found friend who lay unconscious in the bushes.</a:t>
            </a:r>
          </a:p>
        </p:txBody>
      </p:sp>
      <p:sp>
        <p:nvSpPr>
          <p:cNvPr id="12293" name="Text Box 6"/>
          <p:cNvSpPr txBox="1">
            <a:spLocks noChangeArrowheads="1"/>
          </p:cNvSpPr>
          <p:nvPr/>
        </p:nvSpPr>
        <p:spPr bwMode="auto">
          <a:xfrm>
            <a:off x="990600" y="3505200"/>
            <a:ext cx="1371600" cy="458788"/>
          </a:xfrm>
          <a:prstGeom prst="rect">
            <a:avLst/>
          </a:prstGeom>
          <a:noFill/>
          <a:ln w="9525">
            <a:noFill/>
            <a:miter lim="800000"/>
            <a:headEnd/>
            <a:tailEnd/>
          </a:ln>
        </p:spPr>
        <p:txBody>
          <a:bodyPr>
            <a:spAutoFit/>
          </a:bodyPr>
          <a:lstStyle/>
          <a:p>
            <a:pPr>
              <a:spcBef>
                <a:spcPct val="50000"/>
              </a:spcBef>
            </a:pPr>
            <a:r>
              <a:rPr lang="en-US" sz="800">
                <a:latin typeface="Abadi MT Condensed" pitchFamily="34" charset="0"/>
              </a:rPr>
              <a:t>Morris Gallery of the Cumberland, Nashville, Tenn. photographer.</a:t>
            </a:r>
          </a:p>
        </p:txBody>
      </p:sp>
      <p:pic>
        <p:nvPicPr>
          <p:cNvPr id="12294" name="Picture 7" descr="C:\My Documents\My Pictures\civil war\artillery2.gif"/>
          <p:cNvPicPr>
            <a:picLocks noChangeAspect="1" noChangeArrowheads="1" noCrop="1"/>
          </p:cNvPicPr>
          <p:nvPr/>
        </p:nvPicPr>
        <p:blipFill>
          <a:blip r:embed="rId6" cstate="print"/>
          <a:srcRect/>
          <a:stretch>
            <a:fillRect/>
          </a:stretch>
        </p:blipFill>
        <p:spPr bwMode="auto">
          <a:xfrm>
            <a:off x="6553200" y="3657600"/>
            <a:ext cx="3048000" cy="960438"/>
          </a:xfrm>
          <a:prstGeom prst="rect">
            <a:avLst/>
          </a:prstGeom>
          <a:noFill/>
          <a:ln w="9525">
            <a:noFill/>
            <a:miter lim="800000"/>
            <a:headEnd/>
            <a:tailEnd/>
          </a:ln>
        </p:spPr>
      </p:pic>
      <p:sp>
        <p:nvSpPr>
          <p:cNvPr id="12295" name="Text Box 10"/>
          <p:cNvSpPr txBox="1">
            <a:spLocks noChangeArrowheads="1"/>
          </p:cNvSpPr>
          <p:nvPr/>
        </p:nvSpPr>
        <p:spPr bwMode="auto">
          <a:xfrm>
            <a:off x="2971800" y="4038600"/>
            <a:ext cx="2819400" cy="457200"/>
          </a:xfrm>
          <a:prstGeom prst="rect">
            <a:avLst/>
          </a:prstGeom>
          <a:noFill/>
          <a:ln w="9525">
            <a:noFill/>
            <a:miter lim="800000"/>
            <a:headEnd/>
            <a:tailEnd/>
          </a:ln>
        </p:spPr>
        <p:txBody>
          <a:bodyPr>
            <a:spAutoFit/>
          </a:bodyPr>
          <a:lstStyle/>
          <a:p>
            <a:pPr algn="r">
              <a:spcBef>
                <a:spcPct val="50000"/>
              </a:spcBef>
            </a:pPr>
            <a:r>
              <a:rPr lang="en-US" sz="2400">
                <a:latin typeface="Bernard MT Condensed" pitchFamily="18" charset="0"/>
              </a:rPr>
              <a:t>~~THE END~~</a:t>
            </a:r>
          </a:p>
        </p:txBody>
      </p:sp>
      <p:pic>
        <p:nvPicPr>
          <p:cNvPr id="13" name="10.wav">
            <a:hlinkClick r:id="" action="ppaction://media"/>
          </p:cNvPr>
          <p:cNvPicPr>
            <a:picLocks noRot="1" noChangeAspect="1"/>
          </p:cNvPicPr>
          <p:nvPr>
            <a:audioFile r:link="rId1"/>
          </p:nvPr>
        </p:nvPicPr>
        <p:blipFill>
          <a:blip r:embed="rId7" cstate="print"/>
          <a:srcRect/>
          <a:stretch>
            <a:fillRect/>
          </a:stretch>
        </p:blipFill>
        <p:spPr bwMode="auto">
          <a:xfrm>
            <a:off x="1752600" y="4114800"/>
            <a:ext cx="304800" cy="304800"/>
          </a:xfrm>
          <a:prstGeom prst="rect">
            <a:avLst/>
          </a:prstGeom>
          <a:noFill/>
          <a:ln w="9525">
            <a:noFill/>
            <a:miter lim="800000"/>
            <a:headEnd/>
            <a:tailEnd/>
          </a:ln>
        </p:spPr>
      </p:pic>
      <p:pic>
        <p:nvPicPr>
          <p:cNvPr id="14" name="sound001.wav">
            <a:hlinkClick r:id="" action="ppaction://media"/>
          </p:cNvPr>
          <p:cNvPicPr>
            <a:picLocks noRot="1" noChangeAspect="1"/>
          </p:cNvPicPr>
          <p:nvPr>
            <a:wavAudioFile r:embed="rId2" name="sound001.wav"/>
          </p:nvPr>
        </p:nvPicPr>
        <p:blipFill>
          <a:blip r:embed="rId8" cstate="print"/>
          <a:srcRect/>
          <a:stretch>
            <a:fillRect/>
          </a:stretch>
        </p:blipFill>
        <p:spPr bwMode="auto">
          <a:xfrm>
            <a:off x="1143000" y="4114800"/>
            <a:ext cx="304800" cy="304800"/>
          </a:xfrm>
          <a:prstGeom prst="rect">
            <a:avLst/>
          </a:prstGeom>
          <a:noFill/>
          <a:ln w="9525">
            <a:noFill/>
            <a:miter lim="800000"/>
            <a:headEnd/>
            <a:tailEnd/>
          </a:ln>
        </p:spPr>
      </p:pic>
      <p:pic>
        <p:nvPicPr>
          <p:cNvPr id="11" name="Picture 1039" descr="eagle.gif (17190 bytes)">
            <a:hlinkClick r:id="rId9" action="ppaction://hlinksldjump"/>
          </p:cNvPr>
          <p:cNvPicPr>
            <a:picLocks noChangeAspect="1" noChangeArrowheads="1"/>
          </p:cNvPicPr>
          <p:nvPr/>
        </p:nvPicPr>
        <p:blipFill>
          <a:blip r:embed="rId10" cstate="print"/>
          <a:srcRect/>
          <a:stretch>
            <a:fillRect/>
          </a:stretch>
        </p:blipFill>
        <p:spPr bwMode="auto">
          <a:xfrm>
            <a:off x="3810000" y="6096000"/>
            <a:ext cx="470568" cy="457200"/>
          </a:xfrm>
          <a:prstGeom prst="rect">
            <a:avLst/>
          </a:prstGeom>
          <a:noFill/>
          <a:ln w="9525">
            <a:noFill/>
            <a:miter lim="800000"/>
            <a:headEnd/>
            <a:tailEnd/>
          </a:ln>
        </p:spPr>
      </p:pic>
      <p:pic>
        <p:nvPicPr>
          <p:cNvPr id="12" name="wounded10.wav.wav">
            <a:hlinkClick r:id="" action="ppaction://media"/>
          </p:cNvPr>
          <p:cNvPicPr>
            <a:picLocks noRot="1" noChangeAspect="1"/>
          </p:cNvPicPr>
          <p:nvPr>
            <a:audioFile r:link="rId3"/>
          </p:nvPr>
        </p:nvPicPr>
        <p:blipFill>
          <a:blip r:embed="rId11" cstate="print"/>
          <a:stretch>
            <a:fillRect/>
          </a:stretch>
        </p:blipFill>
        <p:spPr>
          <a:xfrm>
            <a:off x="2286000" y="41148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213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2840" fill="hold"/>
                                        <p:tgtEl>
                                          <p:spTgt spid="12"/>
                                        </p:tgtEl>
                                      </p:cBhvr>
                                    </p:cmd>
                                  </p:childTnLst>
                                </p:cTn>
                              </p:par>
                            </p:childTnLst>
                          </p:cTn>
                        </p:par>
                      </p:childTnLst>
                    </p:cTn>
                  </p:par>
                </p:childTnLst>
              </p:cTn>
              <p:nextCondLst>
                <p:cond evt="onClick" delay="0">
                  <p:tgtEl>
                    <p:spTgt spid="12"/>
                  </p:tgtEl>
                </p:cond>
              </p:nextCondLst>
            </p:seq>
            <p:audio>
              <p:cMediaNode>
                <p:cTn id="17"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My Documents\5016 Lesley\mod4\MOD4 Project\Presentation\Media\drummers.jpg"/>
          <p:cNvPicPr>
            <a:picLocks noChangeAspect="1" noChangeArrowheads="1"/>
          </p:cNvPicPr>
          <p:nvPr/>
        </p:nvPicPr>
        <p:blipFill>
          <a:blip r:embed="rId2" cstate="print"/>
          <a:srcRect/>
          <a:stretch>
            <a:fillRect/>
          </a:stretch>
        </p:blipFill>
        <p:spPr bwMode="auto">
          <a:xfrm>
            <a:off x="0" y="0"/>
            <a:ext cx="9144000" cy="4424363"/>
          </a:xfrm>
          <a:prstGeom prst="rect">
            <a:avLst/>
          </a:prstGeom>
          <a:noFill/>
          <a:ln w="9525">
            <a:noFill/>
            <a:miter lim="800000"/>
            <a:headEnd/>
            <a:tailEnd/>
          </a:ln>
        </p:spPr>
      </p:pic>
      <p:sp>
        <p:nvSpPr>
          <p:cNvPr id="13315" name="Text Box 3"/>
          <p:cNvSpPr txBox="1">
            <a:spLocks noChangeArrowheads="1"/>
          </p:cNvSpPr>
          <p:nvPr/>
        </p:nvSpPr>
        <p:spPr bwMode="auto">
          <a:xfrm>
            <a:off x="0" y="4800600"/>
            <a:ext cx="9144000" cy="1019175"/>
          </a:xfrm>
          <a:prstGeom prst="rect">
            <a:avLst/>
          </a:prstGeom>
          <a:noFill/>
          <a:ln w="9525">
            <a:noFill/>
            <a:miter lim="800000"/>
            <a:headEnd/>
            <a:tailEnd/>
          </a:ln>
        </p:spPr>
        <p:txBody>
          <a:bodyPr>
            <a:spAutoFit/>
          </a:bodyPr>
          <a:lstStyle/>
          <a:p>
            <a:pPr algn="ctr">
              <a:lnSpc>
                <a:spcPct val="75000"/>
              </a:lnSpc>
            </a:pPr>
            <a:r>
              <a:rPr lang="en-US" sz="8000"/>
              <a:t>CIVIL WAR</a:t>
            </a:r>
            <a:r>
              <a:rPr lang="en-US" sz="8100"/>
              <a:t>  D</a:t>
            </a:r>
            <a:r>
              <a:rPr lang="en-US" sz="8000"/>
              <a:t>RUMMER BOYS</a:t>
            </a:r>
          </a:p>
        </p:txBody>
      </p:sp>
      <p:sp>
        <p:nvSpPr>
          <p:cNvPr id="13316" name="Text Box 5"/>
          <p:cNvSpPr txBox="1">
            <a:spLocks noChangeArrowheads="1"/>
          </p:cNvSpPr>
          <p:nvPr/>
        </p:nvSpPr>
        <p:spPr bwMode="auto">
          <a:xfrm>
            <a:off x="228600" y="4419600"/>
            <a:ext cx="8305800" cy="290513"/>
          </a:xfrm>
          <a:prstGeom prst="rect">
            <a:avLst/>
          </a:prstGeom>
          <a:noFill/>
          <a:ln w="9525">
            <a:noFill/>
            <a:miter lim="800000"/>
            <a:headEnd/>
            <a:tailEnd/>
          </a:ln>
        </p:spPr>
        <p:txBody>
          <a:bodyPr>
            <a:spAutoFit/>
          </a:bodyPr>
          <a:lstStyle/>
          <a:p>
            <a:pPr>
              <a:spcBef>
                <a:spcPct val="50000"/>
              </a:spcBef>
            </a:pPr>
            <a:r>
              <a:rPr lang="en-US" sz="1300">
                <a:latin typeface="Times New Roman" charset="0"/>
              </a:rPr>
              <a:t>Jim Murphy, THE BOY’S WAR Confederate and Union Soldiers Talk About the War, New York, Clarion Books, 1990.</a:t>
            </a:r>
          </a:p>
        </p:txBody>
      </p:sp>
      <p:pic>
        <p:nvPicPr>
          <p:cNvPr id="6"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My Documents\5016 Lesley\mod4\MOD4 Project\Presentation\Media\j clem.jpg"/>
          <p:cNvPicPr>
            <a:picLocks noChangeAspect="1" noChangeArrowheads="1"/>
          </p:cNvPicPr>
          <p:nvPr/>
        </p:nvPicPr>
        <p:blipFill>
          <a:blip r:embed="rId2" cstate="print"/>
          <a:srcRect/>
          <a:stretch>
            <a:fillRect/>
          </a:stretch>
        </p:blipFill>
        <p:spPr bwMode="auto">
          <a:xfrm>
            <a:off x="1219200" y="457200"/>
            <a:ext cx="3827463" cy="5029200"/>
          </a:xfrm>
          <a:prstGeom prst="rect">
            <a:avLst/>
          </a:prstGeom>
          <a:noFill/>
          <a:ln w="9525">
            <a:noFill/>
            <a:miter lim="800000"/>
            <a:headEnd/>
            <a:tailEnd/>
          </a:ln>
        </p:spPr>
      </p:pic>
      <p:sp>
        <p:nvSpPr>
          <p:cNvPr id="14339" name="Text Box 3"/>
          <p:cNvSpPr txBox="1">
            <a:spLocks noChangeArrowheads="1"/>
          </p:cNvSpPr>
          <p:nvPr/>
        </p:nvSpPr>
        <p:spPr bwMode="auto">
          <a:xfrm>
            <a:off x="5486400" y="838200"/>
            <a:ext cx="3352800" cy="3378200"/>
          </a:xfrm>
          <a:prstGeom prst="rect">
            <a:avLst/>
          </a:prstGeom>
          <a:noFill/>
          <a:ln w="9525">
            <a:noFill/>
            <a:miter lim="800000"/>
            <a:headEnd/>
            <a:tailEnd/>
          </a:ln>
        </p:spPr>
        <p:txBody>
          <a:bodyPr>
            <a:spAutoFit/>
          </a:bodyPr>
          <a:lstStyle/>
          <a:p>
            <a:r>
              <a:rPr lang="en-US" sz="2400">
                <a:latin typeface="Copperplate Gothic Light" pitchFamily="34" charset="0"/>
              </a:rPr>
              <a:t>Johnny Clem, 12, just after the Battle of Shiloh, 1862.  This drummer boy turned soldier after his drum was destroyed in battle.</a:t>
            </a:r>
          </a:p>
        </p:txBody>
      </p:sp>
      <p:pic>
        <p:nvPicPr>
          <p:cNvPr id="5"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My Documents\5016 Lesley\mod4\MOD4 Project\Presentation\Media\soldier2.jpg"/>
          <p:cNvPicPr>
            <a:picLocks noChangeAspect="1" noChangeArrowheads="1"/>
          </p:cNvPicPr>
          <p:nvPr/>
        </p:nvPicPr>
        <p:blipFill>
          <a:blip r:embed="rId2" cstate="print"/>
          <a:srcRect/>
          <a:stretch>
            <a:fillRect/>
          </a:stretch>
        </p:blipFill>
        <p:spPr bwMode="auto">
          <a:xfrm>
            <a:off x="914400" y="762000"/>
            <a:ext cx="4648200" cy="4602163"/>
          </a:xfrm>
          <a:prstGeom prst="rect">
            <a:avLst/>
          </a:prstGeom>
          <a:noFill/>
          <a:ln w="9525">
            <a:noFill/>
            <a:miter lim="800000"/>
            <a:headEnd/>
            <a:tailEnd/>
          </a:ln>
        </p:spPr>
      </p:pic>
      <p:sp>
        <p:nvSpPr>
          <p:cNvPr id="15363" name="Text Box 3"/>
          <p:cNvSpPr txBox="1">
            <a:spLocks noChangeArrowheads="1"/>
          </p:cNvSpPr>
          <p:nvPr/>
        </p:nvSpPr>
        <p:spPr bwMode="auto">
          <a:xfrm>
            <a:off x="6324600" y="685800"/>
            <a:ext cx="1828800" cy="1917700"/>
          </a:xfrm>
          <a:prstGeom prst="rect">
            <a:avLst/>
          </a:prstGeom>
          <a:noFill/>
          <a:ln w="9525">
            <a:noFill/>
            <a:miter lim="800000"/>
            <a:headEnd/>
            <a:tailEnd/>
          </a:ln>
        </p:spPr>
        <p:txBody>
          <a:bodyPr>
            <a:spAutoFit/>
          </a:bodyPr>
          <a:lstStyle/>
          <a:p>
            <a:r>
              <a:rPr lang="en-US" sz="2400">
                <a:latin typeface="Copperplate Gothic Light" pitchFamily="34" charset="0"/>
              </a:rPr>
              <a:t>A Union drummer boy in full uniform.</a:t>
            </a:r>
          </a:p>
        </p:txBody>
      </p:sp>
      <p:pic>
        <p:nvPicPr>
          <p:cNvPr id="5"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My Documents\5016 Lesley\mod4\MOD4 Project\Presentation\Media\soldier.jpg"/>
          <p:cNvPicPr>
            <a:picLocks noChangeAspect="1" noChangeArrowheads="1"/>
          </p:cNvPicPr>
          <p:nvPr/>
        </p:nvPicPr>
        <p:blipFill>
          <a:blip r:embed="rId2" cstate="print"/>
          <a:srcRect/>
          <a:stretch>
            <a:fillRect/>
          </a:stretch>
        </p:blipFill>
        <p:spPr bwMode="auto">
          <a:xfrm>
            <a:off x="838200" y="381000"/>
            <a:ext cx="3952875" cy="5181600"/>
          </a:xfrm>
          <a:prstGeom prst="rect">
            <a:avLst/>
          </a:prstGeom>
          <a:noFill/>
          <a:ln w="9525">
            <a:noFill/>
            <a:miter lim="800000"/>
            <a:headEnd/>
            <a:tailEnd/>
          </a:ln>
        </p:spPr>
      </p:pic>
      <p:sp>
        <p:nvSpPr>
          <p:cNvPr id="16387" name="Text Box 3"/>
          <p:cNvSpPr txBox="1">
            <a:spLocks noChangeArrowheads="1"/>
          </p:cNvSpPr>
          <p:nvPr/>
        </p:nvSpPr>
        <p:spPr bwMode="auto">
          <a:xfrm>
            <a:off x="5410200" y="304800"/>
            <a:ext cx="3000375" cy="3416300"/>
          </a:xfrm>
          <a:prstGeom prst="rect">
            <a:avLst/>
          </a:prstGeom>
          <a:noFill/>
          <a:ln w="9525">
            <a:noFill/>
            <a:miter lim="800000"/>
            <a:headEnd/>
            <a:tailEnd/>
          </a:ln>
        </p:spPr>
        <p:txBody>
          <a:bodyPr>
            <a:spAutoFit/>
          </a:bodyPr>
          <a:lstStyle/>
          <a:p>
            <a:r>
              <a:rPr lang="en-US" sz="2400">
                <a:latin typeface="Copperplate Gothic Light" pitchFamily="34" charset="0"/>
              </a:rPr>
              <a:t>Sixteen year-old Edwin Francis Jennison was a private in a Georgia infantry regiment.  He would be killed at Malvern Hill, Virginia, in 1862</a:t>
            </a:r>
            <a:r>
              <a:rPr lang="en-US" sz="2400">
                <a:latin typeface="Times New Roman" charset="0"/>
              </a:rPr>
              <a:t>.</a:t>
            </a:r>
          </a:p>
        </p:txBody>
      </p:sp>
      <p:pic>
        <p:nvPicPr>
          <p:cNvPr id="5"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838200" y="762000"/>
            <a:ext cx="7964488" cy="3019425"/>
          </a:xfrm>
          <a:prstGeom prst="rect">
            <a:avLst/>
          </a:prstGeom>
          <a:noFill/>
          <a:ln w="9525">
            <a:noFill/>
            <a:miter lim="800000"/>
            <a:headEnd/>
            <a:tailEnd/>
          </a:ln>
        </p:spPr>
        <p:txBody>
          <a:bodyPr>
            <a:spAutoFit/>
          </a:bodyPr>
          <a:lstStyle/>
          <a:p>
            <a:pPr algn="ctr"/>
            <a:r>
              <a:rPr lang="en-US"/>
              <a:t>CIVIL WAR</a:t>
            </a:r>
          </a:p>
          <a:p>
            <a:pPr algn="ctr"/>
            <a:r>
              <a:rPr lang="en-US"/>
              <a:t>FASHION</a:t>
            </a:r>
          </a:p>
        </p:txBody>
      </p:sp>
      <p:sp>
        <p:nvSpPr>
          <p:cNvPr id="17412" name="Rectangle 19"/>
          <p:cNvSpPr>
            <a:spLocks noChangeArrowheads="1"/>
          </p:cNvSpPr>
          <p:nvPr/>
        </p:nvSpPr>
        <p:spPr bwMode="auto">
          <a:xfrm>
            <a:off x="685800" y="4267200"/>
            <a:ext cx="7772400" cy="1219200"/>
          </a:xfrm>
          <a:prstGeom prst="rect">
            <a:avLst/>
          </a:prstGeom>
          <a:noFill/>
          <a:ln w="9525">
            <a:noFill/>
            <a:miter lim="800000"/>
            <a:headEnd/>
            <a:tailEnd/>
          </a:ln>
        </p:spPr>
        <p:txBody>
          <a:bodyPr/>
          <a:lstStyle/>
          <a:p>
            <a:pPr algn="ctr" eaLnBrk="0" hangingPunct="0"/>
            <a:endParaRPr lang="en-US" sz="1800">
              <a:solidFill>
                <a:schemeClr val="tx1"/>
              </a:solidFill>
              <a:latin typeface="Copperplate Gothic Light" pitchFamily="34" charset="0"/>
            </a:endParaRPr>
          </a:p>
        </p:txBody>
      </p:sp>
      <p:pic>
        <p:nvPicPr>
          <p:cNvPr id="17413" name="Picture 21" descr="Bar"/>
          <p:cNvPicPr>
            <a:picLocks noChangeAspect="1" noChangeArrowheads="1"/>
          </p:cNvPicPr>
          <p:nvPr/>
        </p:nvPicPr>
        <p:blipFill>
          <a:blip r:embed="rId2" cstate="print"/>
          <a:srcRect/>
          <a:stretch>
            <a:fillRect/>
          </a:stretch>
        </p:blipFill>
        <p:spPr bwMode="auto">
          <a:xfrm>
            <a:off x="2057400" y="3962400"/>
            <a:ext cx="5410200" cy="846138"/>
          </a:xfrm>
          <a:prstGeom prst="rect">
            <a:avLst/>
          </a:prstGeom>
          <a:noFill/>
          <a:ln w="9525">
            <a:noFill/>
            <a:miter lim="800000"/>
            <a:headEnd/>
            <a:tailEnd/>
          </a:ln>
        </p:spPr>
      </p:pic>
      <p:pic>
        <p:nvPicPr>
          <p:cNvPr id="6"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Civil War costume - woman and man - hoop skirt - suit"/>
          <p:cNvPicPr>
            <a:picLocks noChangeAspect="1" noChangeArrowheads="1"/>
          </p:cNvPicPr>
          <p:nvPr/>
        </p:nvPicPr>
        <p:blipFill>
          <a:blip r:embed="rId2" cstate="print"/>
          <a:srcRect/>
          <a:stretch>
            <a:fillRect/>
          </a:stretch>
        </p:blipFill>
        <p:spPr bwMode="auto">
          <a:xfrm>
            <a:off x="457200" y="533400"/>
            <a:ext cx="3008313" cy="4724400"/>
          </a:xfrm>
          <a:prstGeom prst="rect">
            <a:avLst/>
          </a:prstGeom>
          <a:noFill/>
          <a:ln w="9525">
            <a:noFill/>
            <a:miter lim="800000"/>
            <a:headEnd/>
            <a:tailEnd/>
          </a:ln>
        </p:spPr>
      </p:pic>
      <p:sp>
        <p:nvSpPr>
          <p:cNvPr id="18435" name="Rectangle 4"/>
          <p:cNvSpPr>
            <a:spLocks noChangeArrowheads="1"/>
          </p:cNvSpPr>
          <p:nvPr/>
        </p:nvSpPr>
        <p:spPr bwMode="auto">
          <a:xfrm>
            <a:off x="533400" y="5334000"/>
            <a:ext cx="2667000" cy="381000"/>
          </a:xfrm>
          <a:prstGeom prst="rect">
            <a:avLst/>
          </a:prstGeom>
          <a:noFill/>
          <a:ln w="9525">
            <a:noFill/>
            <a:miter lim="800000"/>
            <a:headEnd/>
            <a:tailEnd/>
          </a:ln>
        </p:spPr>
        <p:txBody>
          <a:bodyPr/>
          <a:lstStyle/>
          <a:p>
            <a:r>
              <a:rPr lang="en-US" sz="600">
                <a:solidFill>
                  <a:srgbClr val="000000"/>
                </a:solidFill>
                <a:latin typeface="Verdana" pitchFamily="34" charset="0"/>
              </a:rPr>
              <a:t>Images from an original CDV, circa 1860s.</a:t>
            </a:r>
            <a:br>
              <a:rPr lang="en-US" sz="600">
                <a:solidFill>
                  <a:srgbClr val="000000"/>
                </a:solidFill>
                <a:latin typeface="Verdana" pitchFamily="34" charset="0"/>
              </a:rPr>
            </a:br>
            <a:r>
              <a:rPr lang="en-US" sz="600">
                <a:solidFill>
                  <a:srgbClr val="000000"/>
                </a:solidFill>
                <a:latin typeface="Verdana" pitchFamily="34" charset="0"/>
              </a:rPr>
              <a:t>Photographer: Charles W. Eberman.</a:t>
            </a:r>
            <a:br>
              <a:rPr lang="en-US" sz="600">
                <a:solidFill>
                  <a:srgbClr val="000000"/>
                </a:solidFill>
                <a:latin typeface="Verdana" pitchFamily="34" charset="0"/>
              </a:rPr>
            </a:br>
            <a:r>
              <a:rPr lang="en-US" sz="600">
                <a:solidFill>
                  <a:srgbClr val="000000"/>
                </a:solidFill>
                <a:latin typeface="Verdana" pitchFamily="34" charset="0"/>
              </a:rPr>
              <a:t>Images © Jone Lewis 2001</a:t>
            </a:r>
            <a:endParaRPr lang="en-US" sz="2400">
              <a:solidFill>
                <a:schemeClr val="tx1"/>
              </a:solidFill>
              <a:latin typeface="Times New Roman" charset="0"/>
            </a:endParaRPr>
          </a:p>
        </p:txBody>
      </p:sp>
      <p:sp>
        <p:nvSpPr>
          <p:cNvPr id="18436" name="Rectangle 5"/>
          <p:cNvSpPr>
            <a:spLocks noChangeArrowheads="1"/>
          </p:cNvSpPr>
          <p:nvPr/>
        </p:nvSpPr>
        <p:spPr bwMode="auto">
          <a:xfrm>
            <a:off x="3962400" y="609600"/>
            <a:ext cx="4191000" cy="4648200"/>
          </a:xfrm>
          <a:prstGeom prst="rect">
            <a:avLst/>
          </a:prstGeom>
          <a:noFill/>
          <a:ln w="9525">
            <a:noFill/>
            <a:miter lim="800000"/>
            <a:headEnd/>
            <a:tailEnd/>
          </a:ln>
        </p:spPr>
        <p:txBody>
          <a:bodyPr/>
          <a:lstStyle/>
          <a:p>
            <a:pPr eaLnBrk="0" hangingPunct="0"/>
            <a:r>
              <a:rPr lang="en-US" sz="1800">
                <a:solidFill>
                  <a:schemeClr val="tx1"/>
                </a:solidFill>
                <a:latin typeface="Copperplate Gothic Light" pitchFamily="34" charset="0"/>
              </a:rPr>
              <a:t>This is an example of A relatively simple Civil War era dress and suit. The woman’s dress includes, typical elements such as the dark dress with contrasting collar, wide shoulders and sleeves widening just at the narrow waist. The waist is accentuated by the hoop skirt, and topped off with a simple hair style.</a:t>
            </a:r>
          </a:p>
          <a:p>
            <a:pPr eaLnBrk="0" hangingPunct="0"/>
            <a:endParaRPr lang="en-US" sz="1800">
              <a:solidFill>
                <a:schemeClr val="tx1"/>
              </a:solidFill>
              <a:latin typeface="Copperplate Gothic Light" pitchFamily="34" charset="0"/>
            </a:endParaRPr>
          </a:p>
          <a:p>
            <a:pPr eaLnBrk="0" hangingPunct="0"/>
            <a:r>
              <a:rPr lang="en-US" sz="1600">
                <a:solidFill>
                  <a:srgbClr val="000000"/>
                </a:solidFill>
                <a:latin typeface="Copperplate Gothic Light" pitchFamily="34" charset="0"/>
              </a:rPr>
              <a:t>Here is an Unidentified woman and man from the Civil War period, This photograph was shot at Charles W. Eberman studio in Pennsylvania  between 1860-1865.</a:t>
            </a:r>
            <a:endParaRPr lang="en-US" sz="1600">
              <a:latin typeface="Copperplate Gothic Light" pitchFamily="34" charset="0"/>
            </a:endParaRPr>
          </a:p>
          <a:p>
            <a:pPr eaLnBrk="0" hangingPunct="0"/>
            <a:endParaRPr lang="en-US" sz="1800">
              <a:solidFill>
                <a:schemeClr val="tx1"/>
              </a:solidFill>
              <a:latin typeface="Copperplate Gothic Light" pitchFamily="34" charset="0"/>
            </a:endParaRPr>
          </a:p>
          <a:p>
            <a:pPr eaLnBrk="0" hangingPunct="0"/>
            <a:endParaRPr lang="en-US" sz="1800">
              <a:solidFill>
                <a:schemeClr val="tx1"/>
              </a:solidFill>
              <a:latin typeface="Copperplate Gothic Light" pitchFamily="34" charset="0"/>
            </a:endParaRPr>
          </a:p>
        </p:txBody>
      </p:sp>
      <p:pic>
        <p:nvPicPr>
          <p:cNvPr id="6"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descr="ex-slaves 1862 Virginia contrabands women children men Civil War cabin"/>
          <p:cNvPicPr>
            <a:picLocks noChangeAspect="1" noChangeArrowheads="1"/>
          </p:cNvPicPr>
          <p:nvPr/>
        </p:nvPicPr>
        <p:blipFill>
          <a:blip r:embed="rId2" cstate="print"/>
          <a:srcRect/>
          <a:stretch>
            <a:fillRect/>
          </a:stretch>
        </p:blipFill>
        <p:spPr bwMode="auto">
          <a:xfrm>
            <a:off x="762000" y="685800"/>
            <a:ext cx="5181600" cy="4222750"/>
          </a:xfrm>
          <a:prstGeom prst="rect">
            <a:avLst/>
          </a:prstGeom>
          <a:noFill/>
          <a:ln w="9525">
            <a:noFill/>
            <a:miter lim="800000"/>
            <a:headEnd/>
            <a:tailEnd/>
          </a:ln>
        </p:spPr>
      </p:pic>
      <p:sp>
        <p:nvSpPr>
          <p:cNvPr id="19459" name="Rectangle 4"/>
          <p:cNvSpPr>
            <a:spLocks noChangeArrowheads="1"/>
          </p:cNvSpPr>
          <p:nvPr/>
        </p:nvSpPr>
        <p:spPr bwMode="auto">
          <a:xfrm>
            <a:off x="6019800" y="762000"/>
            <a:ext cx="2667000" cy="3581400"/>
          </a:xfrm>
          <a:prstGeom prst="rect">
            <a:avLst/>
          </a:prstGeom>
          <a:noFill/>
          <a:ln w="9525">
            <a:noFill/>
            <a:miter lim="800000"/>
            <a:headEnd/>
            <a:tailEnd/>
          </a:ln>
        </p:spPr>
        <p:txBody>
          <a:bodyPr/>
          <a:lstStyle/>
          <a:p>
            <a:r>
              <a:rPr lang="en-US" sz="1800">
                <a:solidFill>
                  <a:srgbClr val="000000"/>
                </a:solidFill>
                <a:latin typeface="Copperplate Gothic Light" pitchFamily="34" charset="0"/>
              </a:rPr>
              <a:t>A group of "contrabands"  or ex-slaves at Cumberland Landing, Virginia.</a:t>
            </a:r>
            <a:br>
              <a:rPr lang="en-US" sz="1800">
                <a:solidFill>
                  <a:srgbClr val="000000"/>
                </a:solidFill>
                <a:latin typeface="Copperplate Gothic Light" pitchFamily="34" charset="0"/>
              </a:rPr>
            </a:br>
            <a:r>
              <a:rPr lang="en-US" sz="1800">
                <a:solidFill>
                  <a:srgbClr val="000000"/>
                </a:solidFill>
                <a:latin typeface="Copperplate Gothic Light" pitchFamily="34" charset="0"/>
              </a:rPr>
              <a:t>About 22 women, children and men.</a:t>
            </a:r>
            <a:br>
              <a:rPr lang="en-US" sz="1800">
                <a:solidFill>
                  <a:srgbClr val="000000"/>
                </a:solidFill>
                <a:latin typeface="Copperplate Gothic Light" pitchFamily="34" charset="0"/>
              </a:rPr>
            </a:br>
            <a:r>
              <a:rPr lang="en-US" sz="1800">
                <a:solidFill>
                  <a:srgbClr val="000000"/>
                </a:solidFill>
                <a:latin typeface="Copperplate Gothic Light" pitchFamily="34" charset="0"/>
              </a:rPr>
              <a:t> As for simplicity and taste in dress, this look has stood the test of time.</a:t>
            </a:r>
          </a:p>
          <a:p>
            <a:endParaRPr lang="en-US" sz="1800">
              <a:solidFill>
                <a:srgbClr val="000000"/>
              </a:solidFill>
              <a:latin typeface="Copperplate Gothic Light" pitchFamily="34" charset="0"/>
            </a:endParaRPr>
          </a:p>
          <a:p>
            <a:endParaRPr lang="en-US" sz="1800">
              <a:solidFill>
                <a:srgbClr val="000000"/>
              </a:solidFill>
              <a:latin typeface="Copperplate Gothic Light" pitchFamily="34" charset="0"/>
            </a:endParaRPr>
          </a:p>
          <a:p>
            <a:r>
              <a:rPr lang="en-US" sz="1200">
                <a:solidFill>
                  <a:srgbClr val="000000"/>
                </a:solidFill>
                <a:latin typeface="Copperplate Gothic Light" pitchFamily="34" charset="0"/>
              </a:rPr>
              <a:t>May 14, 1862. Photographer: James F. Gibson.</a:t>
            </a:r>
            <a:endParaRPr lang="en-US" sz="1200">
              <a:latin typeface="Copperplate Gothic Light" pitchFamily="34" charset="0"/>
            </a:endParaRPr>
          </a:p>
          <a:p>
            <a:pPr eaLnBrk="0" hangingPunct="0"/>
            <a:endParaRPr lang="en-US" sz="1200">
              <a:solidFill>
                <a:schemeClr val="tx1"/>
              </a:solidFill>
              <a:latin typeface="Copperplate Gothic Light" pitchFamily="34" charset="0"/>
            </a:endParaRPr>
          </a:p>
        </p:txBody>
      </p:sp>
      <p:pic>
        <p:nvPicPr>
          <p:cNvPr id="5"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Civil War era hoop skirt - costume - woman - CDV"/>
          <p:cNvPicPr>
            <a:picLocks noChangeAspect="1" noChangeArrowheads="1"/>
          </p:cNvPicPr>
          <p:nvPr/>
        </p:nvPicPr>
        <p:blipFill>
          <a:blip r:embed="rId2" cstate="print"/>
          <a:srcRect/>
          <a:stretch>
            <a:fillRect/>
          </a:stretch>
        </p:blipFill>
        <p:spPr bwMode="auto">
          <a:xfrm>
            <a:off x="609600" y="381000"/>
            <a:ext cx="3573463" cy="5486400"/>
          </a:xfrm>
          <a:prstGeom prst="rect">
            <a:avLst/>
          </a:prstGeom>
          <a:noFill/>
          <a:ln w="9525">
            <a:noFill/>
            <a:miter lim="800000"/>
            <a:headEnd/>
            <a:tailEnd/>
          </a:ln>
        </p:spPr>
      </p:pic>
      <p:sp>
        <p:nvSpPr>
          <p:cNvPr id="20483" name="Rectangle 4"/>
          <p:cNvSpPr>
            <a:spLocks noChangeArrowheads="1"/>
          </p:cNvSpPr>
          <p:nvPr/>
        </p:nvSpPr>
        <p:spPr bwMode="auto">
          <a:xfrm>
            <a:off x="4419600" y="5334000"/>
            <a:ext cx="3810000" cy="381000"/>
          </a:xfrm>
          <a:prstGeom prst="rect">
            <a:avLst/>
          </a:prstGeom>
          <a:noFill/>
          <a:ln w="9525">
            <a:noFill/>
            <a:miter lim="800000"/>
            <a:headEnd/>
            <a:tailEnd/>
          </a:ln>
        </p:spPr>
        <p:txBody>
          <a:bodyPr/>
          <a:lstStyle/>
          <a:p>
            <a:r>
              <a:rPr lang="en-US" sz="600">
                <a:solidFill>
                  <a:srgbClr val="000000"/>
                </a:solidFill>
                <a:latin typeface="Verdana" pitchFamily="34" charset="0"/>
              </a:rPr>
              <a:t>Images from an original CDV, circa 1860s.</a:t>
            </a:r>
            <a:br>
              <a:rPr lang="en-US" sz="600">
                <a:solidFill>
                  <a:srgbClr val="000000"/>
                </a:solidFill>
                <a:latin typeface="Verdana" pitchFamily="34" charset="0"/>
              </a:rPr>
            </a:br>
            <a:r>
              <a:rPr lang="en-US" sz="600">
                <a:solidFill>
                  <a:srgbClr val="000000"/>
                </a:solidFill>
                <a:latin typeface="Verdana" pitchFamily="34" charset="0"/>
              </a:rPr>
              <a:t>Photographer: Patton and Lee.</a:t>
            </a:r>
            <a:br>
              <a:rPr lang="en-US" sz="600">
                <a:solidFill>
                  <a:srgbClr val="000000"/>
                </a:solidFill>
                <a:latin typeface="Verdana" pitchFamily="34" charset="0"/>
              </a:rPr>
            </a:br>
            <a:r>
              <a:rPr lang="en-US" sz="600">
                <a:solidFill>
                  <a:srgbClr val="000000"/>
                </a:solidFill>
                <a:latin typeface="Verdana" pitchFamily="34" charset="0"/>
              </a:rPr>
              <a:t>Images © Jone Lewis 2001.</a:t>
            </a:r>
            <a:endParaRPr lang="en-US" sz="900"/>
          </a:p>
          <a:p>
            <a:pPr algn="ctr" eaLnBrk="0" hangingPunct="0"/>
            <a:endParaRPr lang="en-US" sz="2400">
              <a:solidFill>
                <a:schemeClr val="tx1"/>
              </a:solidFill>
              <a:latin typeface="Times New Roman" charset="0"/>
            </a:endParaRPr>
          </a:p>
        </p:txBody>
      </p:sp>
      <p:sp>
        <p:nvSpPr>
          <p:cNvPr id="20484" name="Rectangle 5"/>
          <p:cNvSpPr>
            <a:spLocks noChangeArrowheads="1"/>
          </p:cNvSpPr>
          <p:nvPr/>
        </p:nvSpPr>
        <p:spPr bwMode="auto">
          <a:xfrm>
            <a:off x="4343400" y="381000"/>
            <a:ext cx="4495800" cy="5334000"/>
          </a:xfrm>
          <a:prstGeom prst="rect">
            <a:avLst/>
          </a:prstGeom>
          <a:noFill/>
          <a:ln w="9525">
            <a:noFill/>
            <a:miter lim="800000"/>
            <a:headEnd/>
            <a:tailEnd/>
          </a:ln>
        </p:spPr>
        <p:txBody>
          <a:bodyPr/>
          <a:lstStyle/>
          <a:p>
            <a:pPr eaLnBrk="0" hangingPunct="0"/>
            <a:r>
              <a:rPr lang="en-US" sz="1600">
                <a:solidFill>
                  <a:schemeClr val="tx1"/>
                </a:solidFill>
                <a:latin typeface="Copperplate Gothic Light" pitchFamily="34" charset="0"/>
              </a:rPr>
              <a:t>This dress is worn by a married and well to do young woman, (note the ring on her left hand.)  The hair ribbon decorating her hair is worn in the typical style of the period. The collar is somewhat fancy.  again the sleeve is very wide at the point where it contrasts with the small waist. The White detail at the collar and cuffs is convenient for cleaning and replacing as well as lending a bit of fashion interest.</a:t>
            </a:r>
          </a:p>
          <a:p>
            <a:pPr eaLnBrk="0" hangingPunct="0"/>
            <a:endParaRPr lang="en-US" sz="1600">
              <a:solidFill>
                <a:schemeClr val="tx1"/>
              </a:solidFill>
              <a:latin typeface="Copperplate Gothic Light" pitchFamily="34" charset="0"/>
            </a:endParaRPr>
          </a:p>
          <a:p>
            <a:r>
              <a:rPr lang="en-US" sz="1200">
                <a:solidFill>
                  <a:srgbClr val="000000"/>
                </a:solidFill>
                <a:latin typeface="Copperplate Gothic Light" pitchFamily="34" charset="0"/>
              </a:rPr>
              <a:t>Unidentified woman, Civil War period, Patton and Lee studio, Pennsylvania. About 1860-1865.</a:t>
            </a:r>
            <a:endParaRPr lang="en-US" sz="1200">
              <a:solidFill>
                <a:schemeClr val="tx1"/>
              </a:solidFill>
              <a:latin typeface="Copperplate Gothic Light" pitchFamily="34" charset="0"/>
            </a:endParaRPr>
          </a:p>
        </p:txBody>
      </p:sp>
      <p:pic>
        <p:nvPicPr>
          <p:cNvPr id="6"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Civil War woman picture - Mathew Brady studio - photographer - hoop skirt"/>
          <p:cNvPicPr>
            <a:picLocks noChangeAspect="1" noChangeArrowheads="1"/>
          </p:cNvPicPr>
          <p:nvPr/>
        </p:nvPicPr>
        <p:blipFill>
          <a:blip r:embed="rId2" cstate="print"/>
          <a:srcRect/>
          <a:stretch>
            <a:fillRect/>
          </a:stretch>
        </p:blipFill>
        <p:spPr bwMode="auto">
          <a:xfrm>
            <a:off x="4419600" y="381000"/>
            <a:ext cx="3921125" cy="5029200"/>
          </a:xfrm>
          <a:prstGeom prst="rect">
            <a:avLst/>
          </a:prstGeom>
          <a:noFill/>
          <a:ln w="9525">
            <a:noFill/>
            <a:miter lim="800000"/>
            <a:headEnd/>
            <a:tailEnd/>
          </a:ln>
        </p:spPr>
      </p:pic>
      <p:sp>
        <p:nvSpPr>
          <p:cNvPr id="21507" name="Rectangle 4"/>
          <p:cNvSpPr>
            <a:spLocks noChangeArrowheads="1"/>
          </p:cNvSpPr>
          <p:nvPr/>
        </p:nvSpPr>
        <p:spPr bwMode="auto">
          <a:xfrm>
            <a:off x="304800" y="533400"/>
            <a:ext cx="3429000" cy="4038600"/>
          </a:xfrm>
          <a:prstGeom prst="rect">
            <a:avLst/>
          </a:prstGeom>
          <a:noFill/>
          <a:ln w="9525">
            <a:noFill/>
            <a:miter lim="800000"/>
            <a:headEnd/>
            <a:tailEnd/>
          </a:ln>
        </p:spPr>
        <p:txBody>
          <a:bodyPr/>
          <a:lstStyle/>
          <a:p>
            <a:pPr eaLnBrk="0" hangingPunct="0"/>
            <a:r>
              <a:rPr lang="en-US" sz="1800">
                <a:solidFill>
                  <a:srgbClr val="000000"/>
                </a:solidFill>
                <a:latin typeface="Copperplate Gothic Light" pitchFamily="34" charset="0"/>
              </a:rPr>
              <a:t>This is a great example of the fancy flat ruffle work typical of the “special Occasion” dress of the Civil War woman during the 1860s.  Notice the choker, bracelet and wedding ring.</a:t>
            </a:r>
          </a:p>
          <a:p>
            <a:pPr eaLnBrk="0" hangingPunct="0"/>
            <a:endParaRPr lang="en-US" sz="1800">
              <a:solidFill>
                <a:srgbClr val="000000"/>
              </a:solidFill>
              <a:latin typeface="Copperplate Gothic Light" pitchFamily="34" charset="0"/>
            </a:endParaRPr>
          </a:p>
          <a:p>
            <a:pPr eaLnBrk="0" hangingPunct="0"/>
            <a:endParaRPr lang="en-US" sz="1800">
              <a:solidFill>
                <a:srgbClr val="000000"/>
              </a:solidFill>
              <a:latin typeface="Copperplate Gothic Light" pitchFamily="34" charset="0"/>
            </a:endParaRPr>
          </a:p>
          <a:p>
            <a:pPr eaLnBrk="0" hangingPunct="0"/>
            <a:endParaRPr lang="en-US" sz="1800">
              <a:solidFill>
                <a:srgbClr val="000000"/>
              </a:solidFill>
              <a:latin typeface="Copperplate Gothic Light" pitchFamily="34" charset="0"/>
            </a:endParaRPr>
          </a:p>
          <a:p>
            <a:pPr eaLnBrk="0" hangingPunct="0"/>
            <a:endParaRPr lang="en-US" sz="1800">
              <a:solidFill>
                <a:srgbClr val="000000"/>
              </a:solidFill>
              <a:latin typeface="Copperplate Gothic Light" pitchFamily="34" charset="0"/>
            </a:endParaRPr>
          </a:p>
          <a:p>
            <a:pPr eaLnBrk="0" hangingPunct="0"/>
            <a:endParaRPr lang="en-US" sz="1800">
              <a:solidFill>
                <a:srgbClr val="000000"/>
              </a:solidFill>
              <a:latin typeface="Copperplate Gothic Light" pitchFamily="34" charset="0"/>
            </a:endParaRPr>
          </a:p>
          <a:p>
            <a:pPr eaLnBrk="0" hangingPunct="0"/>
            <a:endParaRPr lang="en-US" sz="1800">
              <a:solidFill>
                <a:srgbClr val="000000"/>
              </a:solidFill>
              <a:latin typeface="Copperplate Gothic Light" pitchFamily="34" charset="0"/>
            </a:endParaRPr>
          </a:p>
          <a:p>
            <a:pPr eaLnBrk="0" hangingPunct="0"/>
            <a:endParaRPr lang="en-US" sz="1800">
              <a:solidFill>
                <a:srgbClr val="000000"/>
              </a:solidFill>
              <a:latin typeface="Copperplate Gothic Light" pitchFamily="34" charset="0"/>
            </a:endParaRPr>
          </a:p>
          <a:p>
            <a:pPr eaLnBrk="0" hangingPunct="0"/>
            <a:endParaRPr lang="en-US" sz="1800">
              <a:solidFill>
                <a:srgbClr val="000000"/>
              </a:solidFill>
              <a:latin typeface="Copperplate Gothic Light" pitchFamily="34" charset="0"/>
            </a:endParaRPr>
          </a:p>
          <a:p>
            <a:r>
              <a:rPr lang="en-US" sz="1200">
                <a:solidFill>
                  <a:srgbClr val="000000"/>
                </a:solidFill>
                <a:latin typeface="Copperplate Gothic Light" pitchFamily="34" charset="0"/>
              </a:rPr>
              <a:t>Image courtesy of U.S. National Archives and Records Administration.</a:t>
            </a:r>
            <a:br>
              <a:rPr lang="en-US" sz="1200">
                <a:solidFill>
                  <a:srgbClr val="000000"/>
                </a:solidFill>
                <a:latin typeface="Copperplate Gothic Light" pitchFamily="34" charset="0"/>
              </a:rPr>
            </a:br>
            <a:r>
              <a:rPr lang="en-US" sz="1200">
                <a:solidFill>
                  <a:srgbClr val="000000"/>
                </a:solidFill>
                <a:latin typeface="Copperplate Gothic Light" pitchFamily="34" charset="0"/>
              </a:rPr>
              <a:t>Photographer: Mathew Brady Studio.</a:t>
            </a:r>
            <a:br>
              <a:rPr lang="en-US" sz="1200">
                <a:solidFill>
                  <a:srgbClr val="000000"/>
                </a:solidFill>
                <a:latin typeface="Copperplate Gothic Light" pitchFamily="34" charset="0"/>
              </a:rPr>
            </a:br>
            <a:r>
              <a:rPr lang="en-US" sz="1200">
                <a:solidFill>
                  <a:srgbClr val="000000"/>
                </a:solidFill>
                <a:latin typeface="Copperplate Gothic Light" pitchFamily="34" charset="0"/>
              </a:rPr>
              <a:t>Modifications © Jone Lewis 2001.</a:t>
            </a:r>
            <a:endParaRPr lang="en-US" sz="1200">
              <a:latin typeface="Copperplate Gothic Light" pitchFamily="34" charset="0"/>
            </a:endParaRPr>
          </a:p>
          <a:p>
            <a:pPr algn="ctr" eaLnBrk="0" hangingPunct="0"/>
            <a:endParaRPr lang="en-US" sz="1200">
              <a:latin typeface="Copperplate Gothic Light" pitchFamily="34" charset="0"/>
            </a:endParaRPr>
          </a:p>
          <a:p>
            <a:pPr algn="ctr" eaLnBrk="0" hangingPunct="0"/>
            <a:endParaRPr lang="en-US" sz="1200">
              <a:solidFill>
                <a:schemeClr val="tx1"/>
              </a:solidFill>
              <a:latin typeface="Copperplate Gothic Light" pitchFamily="34" charset="0"/>
            </a:endParaRPr>
          </a:p>
        </p:txBody>
      </p:sp>
      <p:pic>
        <p:nvPicPr>
          <p:cNvPr id="5"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914400" y="838200"/>
            <a:ext cx="7399338" cy="3019425"/>
          </a:xfrm>
          <a:prstGeom prst="rect">
            <a:avLst/>
          </a:prstGeom>
          <a:noFill/>
          <a:ln w="9525">
            <a:noFill/>
            <a:miter lim="800000"/>
            <a:headEnd/>
            <a:tailEnd/>
          </a:ln>
        </p:spPr>
        <p:txBody>
          <a:bodyPr>
            <a:spAutoFit/>
          </a:bodyPr>
          <a:lstStyle/>
          <a:p>
            <a:r>
              <a:rPr lang="en-US"/>
              <a:t>CIVIL WAR FIGURES</a:t>
            </a:r>
          </a:p>
          <a:p>
            <a:r>
              <a:rPr lang="en-US"/>
              <a:t> </a:t>
            </a:r>
          </a:p>
        </p:txBody>
      </p:sp>
      <p:pic>
        <p:nvPicPr>
          <p:cNvPr id="4" name="Picture 1039" descr="eagle.gif (17190 bytes)">
            <a:hlinkClick r:id="rId2" action="ppaction://hlinksldjump"/>
          </p:cNvPr>
          <p:cNvPicPr>
            <a:picLocks noChangeAspect="1" noChangeArrowheads="1"/>
          </p:cNvPicPr>
          <p:nvPr/>
        </p:nvPicPr>
        <p:blipFill>
          <a:blip r:embed="rId3"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Harriet Tubman picture"/>
          <p:cNvPicPr>
            <a:picLocks noChangeAspect="1" noChangeArrowheads="1"/>
          </p:cNvPicPr>
          <p:nvPr/>
        </p:nvPicPr>
        <p:blipFill>
          <a:blip r:embed="rId2" cstate="print"/>
          <a:srcRect/>
          <a:stretch>
            <a:fillRect/>
          </a:stretch>
        </p:blipFill>
        <p:spPr bwMode="auto">
          <a:xfrm>
            <a:off x="762000" y="533400"/>
            <a:ext cx="3505200" cy="5181600"/>
          </a:xfrm>
          <a:prstGeom prst="rect">
            <a:avLst/>
          </a:prstGeom>
          <a:noFill/>
          <a:ln w="9525">
            <a:noFill/>
            <a:miter lim="800000"/>
            <a:headEnd/>
            <a:tailEnd/>
          </a:ln>
        </p:spPr>
      </p:pic>
      <p:sp>
        <p:nvSpPr>
          <p:cNvPr id="23555" name="Rectangle 4"/>
          <p:cNvSpPr>
            <a:spLocks noChangeArrowheads="1"/>
          </p:cNvSpPr>
          <p:nvPr/>
        </p:nvSpPr>
        <p:spPr bwMode="auto">
          <a:xfrm>
            <a:off x="4648200" y="533400"/>
            <a:ext cx="3962400" cy="4038600"/>
          </a:xfrm>
          <a:prstGeom prst="rect">
            <a:avLst/>
          </a:prstGeom>
          <a:noFill/>
          <a:ln w="9525">
            <a:noFill/>
            <a:miter lim="800000"/>
            <a:headEnd/>
            <a:tailEnd/>
          </a:ln>
        </p:spPr>
        <p:txBody>
          <a:bodyPr/>
          <a:lstStyle/>
          <a:p>
            <a:r>
              <a:rPr lang="en-US" sz="1800">
                <a:solidFill>
                  <a:schemeClr val="tx1"/>
                </a:solidFill>
                <a:latin typeface="Copperplate Gothic Light" pitchFamily="34" charset="0"/>
              </a:rPr>
              <a:t>A woman of uncommon commitment and strength, </a:t>
            </a:r>
            <a:r>
              <a:rPr lang="en-US" sz="2400">
                <a:solidFill>
                  <a:schemeClr val="tx1"/>
                </a:solidFill>
                <a:latin typeface="Copperplate Gothic Light" pitchFamily="34" charset="0"/>
              </a:rPr>
              <a:t>Harriet Tubman</a:t>
            </a:r>
            <a:r>
              <a:rPr lang="en-US" sz="1800">
                <a:solidFill>
                  <a:schemeClr val="tx1"/>
                </a:solidFill>
                <a:latin typeface="Copperplate Gothic Light" pitchFamily="34" charset="0"/>
              </a:rPr>
              <a:t>, became the liberator of many a slave due to her courageous leadership in the underground railroad. The underground railroad was a chain of safe points that, if taken safely, would lead a slave out of the south and into the north to freedom.</a:t>
            </a:r>
          </a:p>
          <a:p>
            <a:endParaRPr lang="en-US" sz="1200">
              <a:solidFill>
                <a:schemeClr val="tx1"/>
              </a:solidFill>
              <a:latin typeface="Copperplate Gothic Light" pitchFamily="34" charset="0"/>
            </a:endParaRPr>
          </a:p>
          <a:p>
            <a:r>
              <a:rPr lang="en-US" sz="1200">
                <a:solidFill>
                  <a:schemeClr val="tx1"/>
                </a:solidFill>
                <a:latin typeface="Copperplate Gothic Light" pitchFamily="34" charset="0"/>
              </a:rPr>
              <a:t>Picture courtesy of the Library of Congress.</a:t>
            </a:r>
            <a:br>
              <a:rPr lang="en-US" sz="1200">
                <a:solidFill>
                  <a:schemeClr val="tx1"/>
                </a:solidFill>
                <a:latin typeface="Copperplate Gothic Light" pitchFamily="34" charset="0"/>
              </a:rPr>
            </a:br>
            <a:r>
              <a:rPr lang="en-US" sz="1200">
                <a:solidFill>
                  <a:schemeClr val="tx1"/>
                </a:solidFill>
                <a:latin typeface="Copperplate Gothic Light" pitchFamily="34" charset="0"/>
              </a:rPr>
              <a:t>Scanned and modified for the web by Jone Johnson Lewis.</a:t>
            </a:r>
            <a:br>
              <a:rPr lang="en-US" sz="1200">
                <a:solidFill>
                  <a:schemeClr val="tx1"/>
                </a:solidFill>
                <a:latin typeface="Copperplate Gothic Light" pitchFamily="34" charset="0"/>
              </a:rPr>
            </a:br>
            <a:r>
              <a:rPr lang="en-US" sz="1200">
                <a:solidFill>
                  <a:schemeClr val="tx1"/>
                </a:solidFill>
                <a:latin typeface="Copperplate Gothic Light" pitchFamily="34" charset="0"/>
              </a:rPr>
              <a:t>Image © 2002 Jone Johnson Lewis. to About.com.</a:t>
            </a:r>
          </a:p>
          <a:p>
            <a:pPr eaLnBrk="0" hangingPunct="0"/>
            <a:endParaRPr lang="en-US" sz="1800">
              <a:latin typeface="Copperplate Gothic Light" pitchFamily="34" charset="0"/>
            </a:endParaRPr>
          </a:p>
          <a:p>
            <a:pPr algn="ctr" eaLnBrk="0" hangingPunct="0"/>
            <a:endParaRPr lang="en-US" sz="1800">
              <a:solidFill>
                <a:schemeClr val="tx1"/>
              </a:solidFill>
              <a:latin typeface="Copperplate Gothic Light" pitchFamily="34" charset="0"/>
            </a:endParaRPr>
          </a:p>
        </p:txBody>
      </p:sp>
      <p:pic>
        <p:nvPicPr>
          <p:cNvPr id="5"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3278188" y="2320925"/>
            <a:ext cx="9144000" cy="0"/>
          </a:xfrm>
          <a:prstGeom prst="rect">
            <a:avLst/>
          </a:prstGeom>
          <a:noFill/>
          <a:ln w="9525">
            <a:noFill/>
            <a:miter lim="800000"/>
            <a:headEnd/>
            <a:tailEnd/>
          </a:ln>
        </p:spPr>
        <p:txBody>
          <a:bodyPr>
            <a:spAutoFit/>
          </a:bodyPr>
          <a:lstStyle/>
          <a:p>
            <a:endParaRPr lang="en-US"/>
          </a:p>
        </p:txBody>
      </p:sp>
      <p:pic>
        <p:nvPicPr>
          <p:cNvPr id="24579" name="Picture 4" descr="Ely S. Parker"/>
          <p:cNvPicPr>
            <a:picLocks noChangeAspect="1" noChangeArrowheads="1"/>
          </p:cNvPicPr>
          <p:nvPr/>
        </p:nvPicPr>
        <p:blipFill>
          <a:blip r:embed="rId2" cstate="print"/>
          <a:srcRect/>
          <a:stretch>
            <a:fillRect/>
          </a:stretch>
        </p:blipFill>
        <p:spPr bwMode="auto">
          <a:xfrm>
            <a:off x="685800" y="838200"/>
            <a:ext cx="4419600" cy="4173538"/>
          </a:xfrm>
          <a:prstGeom prst="rect">
            <a:avLst/>
          </a:prstGeom>
          <a:noFill/>
          <a:ln w="9525">
            <a:noFill/>
            <a:miter lim="800000"/>
            <a:headEnd/>
            <a:tailEnd/>
          </a:ln>
        </p:spPr>
      </p:pic>
      <p:sp>
        <p:nvSpPr>
          <p:cNvPr id="24580" name="Text Box 5"/>
          <p:cNvSpPr txBox="1">
            <a:spLocks noChangeArrowheads="1"/>
          </p:cNvSpPr>
          <p:nvPr/>
        </p:nvSpPr>
        <p:spPr bwMode="auto">
          <a:xfrm>
            <a:off x="5638800" y="1295400"/>
            <a:ext cx="2819400" cy="1555750"/>
          </a:xfrm>
          <a:prstGeom prst="rect">
            <a:avLst/>
          </a:prstGeom>
          <a:noFill/>
          <a:ln w="9525">
            <a:noFill/>
            <a:miter lim="800000"/>
            <a:headEnd/>
            <a:tailEnd/>
          </a:ln>
        </p:spPr>
        <p:txBody>
          <a:bodyPr>
            <a:spAutoFit/>
          </a:bodyPr>
          <a:lstStyle/>
          <a:p>
            <a:pPr>
              <a:spcBef>
                <a:spcPct val="50000"/>
              </a:spcBef>
            </a:pPr>
            <a:endParaRPr lang="en-US"/>
          </a:p>
        </p:txBody>
      </p:sp>
      <p:sp>
        <p:nvSpPr>
          <p:cNvPr id="24581" name="Rectangle 6"/>
          <p:cNvSpPr>
            <a:spLocks noChangeArrowheads="1"/>
          </p:cNvSpPr>
          <p:nvPr/>
        </p:nvSpPr>
        <p:spPr bwMode="auto">
          <a:xfrm>
            <a:off x="5486400" y="3810000"/>
            <a:ext cx="2193925" cy="304800"/>
          </a:xfrm>
          <a:prstGeom prst="rect">
            <a:avLst/>
          </a:prstGeom>
          <a:noFill/>
          <a:ln w="9525">
            <a:noFill/>
            <a:miter lim="800000"/>
            <a:headEnd/>
            <a:tailEnd/>
          </a:ln>
        </p:spPr>
        <p:txBody>
          <a:bodyPr wrap="none">
            <a:spAutoFit/>
          </a:bodyPr>
          <a:lstStyle/>
          <a:p>
            <a:r>
              <a:rPr lang="en-US" sz="1400"/>
              <a:t>http://www.pbs.org/warrior/indexf.html</a:t>
            </a:r>
          </a:p>
        </p:txBody>
      </p:sp>
      <p:sp>
        <p:nvSpPr>
          <p:cNvPr id="24582" name="Text Box 9"/>
          <p:cNvSpPr txBox="1">
            <a:spLocks noChangeArrowheads="1"/>
          </p:cNvSpPr>
          <p:nvPr/>
        </p:nvSpPr>
        <p:spPr bwMode="auto">
          <a:xfrm>
            <a:off x="5486400" y="914400"/>
            <a:ext cx="3048000" cy="3067050"/>
          </a:xfrm>
          <a:prstGeom prst="rect">
            <a:avLst/>
          </a:prstGeom>
          <a:noFill/>
          <a:ln w="9525">
            <a:noFill/>
            <a:miter lim="800000"/>
            <a:headEnd/>
            <a:tailEnd/>
          </a:ln>
        </p:spPr>
        <p:txBody>
          <a:bodyPr>
            <a:spAutoFit/>
          </a:bodyPr>
          <a:lstStyle/>
          <a:p>
            <a:pPr>
              <a:spcBef>
                <a:spcPct val="50000"/>
              </a:spcBef>
            </a:pPr>
            <a:r>
              <a:rPr lang="en-US" sz="2400">
                <a:latin typeface="Copperplate Gothic Light" pitchFamily="34" charset="0"/>
              </a:rPr>
              <a:t>Ely S. Parker</a:t>
            </a:r>
            <a:r>
              <a:rPr lang="en-US" sz="1800">
                <a:latin typeface="Copperplate Gothic Light" pitchFamily="34" charset="0"/>
              </a:rPr>
              <a:t>, a Seneca Indian, was one of General Grant’s favorite aids.</a:t>
            </a:r>
          </a:p>
          <a:p>
            <a:pPr>
              <a:spcBef>
                <a:spcPct val="50000"/>
              </a:spcBef>
            </a:pPr>
            <a:r>
              <a:rPr lang="en-US" sz="1800">
                <a:latin typeface="Copperplate Gothic Light" pitchFamily="34" charset="0"/>
              </a:rPr>
              <a:t>Before the Civil war he was a instrumental in negotiation that returned 2/3</a:t>
            </a:r>
            <a:r>
              <a:rPr lang="en-US" sz="1800" baseline="30000">
                <a:latin typeface="Copperplate Gothic Light" pitchFamily="34" charset="0"/>
              </a:rPr>
              <a:t>rd</a:t>
            </a:r>
            <a:r>
              <a:rPr lang="en-US" sz="1800">
                <a:latin typeface="Copperplate Gothic Light" pitchFamily="34" charset="0"/>
              </a:rPr>
              <a:t> of the Tonawanda Seneca's reservation land.</a:t>
            </a:r>
          </a:p>
        </p:txBody>
      </p:sp>
      <p:pic>
        <p:nvPicPr>
          <p:cNvPr id="8"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10" descr="http://www.ggw.org/freenet/f/fdm/fd-36.jpg"/>
          <p:cNvPicPr>
            <a:picLocks noChangeAspect="1" noChangeArrowheads="1"/>
          </p:cNvPicPr>
          <p:nvPr/>
        </p:nvPicPr>
        <p:blipFill>
          <a:blip r:embed="rId2" cstate="print"/>
          <a:srcRect/>
          <a:stretch>
            <a:fillRect/>
          </a:stretch>
        </p:blipFill>
        <p:spPr bwMode="auto">
          <a:xfrm>
            <a:off x="914400" y="762000"/>
            <a:ext cx="3027363" cy="4310063"/>
          </a:xfrm>
          <a:prstGeom prst="rect">
            <a:avLst/>
          </a:prstGeom>
          <a:noFill/>
          <a:ln w="9525">
            <a:noFill/>
            <a:miter lim="800000"/>
            <a:headEnd/>
            <a:tailEnd/>
          </a:ln>
        </p:spPr>
      </p:pic>
      <p:pic>
        <p:nvPicPr>
          <p:cNvPr id="25604" name="Picture 12" descr="http://www.ggw.org/freenet/f/fdm/doug3.gif"/>
          <p:cNvPicPr>
            <a:picLocks noChangeAspect="1" noChangeArrowheads="1"/>
          </p:cNvPicPr>
          <p:nvPr/>
        </p:nvPicPr>
        <p:blipFill>
          <a:blip r:embed="rId3" cstate="print"/>
          <a:srcRect/>
          <a:stretch>
            <a:fillRect/>
          </a:stretch>
        </p:blipFill>
        <p:spPr bwMode="auto">
          <a:xfrm>
            <a:off x="4343400" y="3200400"/>
            <a:ext cx="1282700" cy="1905000"/>
          </a:xfrm>
          <a:prstGeom prst="rect">
            <a:avLst/>
          </a:prstGeom>
          <a:noFill/>
          <a:ln w="9525">
            <a:noFill/>
            <a:miter lim="800000"/>
            <a:headEnd/>
            <a:tailEnd/>
          </a:ln>
        </p:spPr>
      </p:pic>
      <p:sp>
        <p:nvSpPr>
          <p:cNvPr id="25605" name="Text Box 13"/>
          <p:cNvSpPr txBox="1">
            <a:spLocks noChangeArrowheads="1"/>
          </p:cNvSpPr>
          <p:nvPr/>
        </p:nvSpPr>
        <p:spPr bwMode="auto">
          <a:xfrm>
            <a:off x="4191000" y="950913"/>
            <a:ext cx="4419600" cy="2379662"/>
          </a:xfrm>
          <a:prstGeom prst="rect">
            <a:avLst/>
          </a:prstGeom>
          <a:noFill/>
          <a:ln w="9525">
            <a:noFill/>
            <a:miter lim="800000"/>
            <a:headEnd/>
            <a:tailEnd/>
          </a:ln>
        </p:spPr>
        <p:txBody>
          <a:bodyPr>
            <a:spAutoFit/>
          </a:bodyPr>
          <a:lstStyle/>
          <a:p>
            <a:r>
              <a:rPr lang="en-US" sz="2400">
                <a:latin typeface="Copperplate Gothic Light" pitchFamily="34" charset="0"/>
              </a:rPr>
              <a:t>Frederick Douglass</a:t>
            </a:r>
            <a:r>
              <a:rPr lang="en-US" sz="1800">
                <a:latin typeface="Copperplate Gothic Light" pitchFamily="34" charset="0"/>
              </a:rPr>
              <a:t> grew up in slavery. He educated himself, It was doubted later in his life that he ever was a slave. In response to that characterization, he wrote his autobiography.</a:t>
            </a:r>
          </a:p>
          <a:p>
            <a:endParaRPr lang="en-US" sz="1800">
              <a:latin typeface="Copperplate Gothic Light" pitchFamily="34" charset="0"/>
            </a:endParaRPr>
          </a:p>
        </p:txBody>
      </p:sp>
      <p:pic>
        <p:nvPicPr>
          <p:cNvPr id="6" name="Picture 1039" descr="eagle.gif (17190 bytes)">
            <a:hlinkClick r:id="rId4" action="ppaction://hlinksldjump"/>
          </p:cNvPr>
          <p:cNvPicPr>
            <a:picLocks noChangeAspect="1" noChangeArrowheads="1"/>
          </p:cNvPicPr>
          <p:nvPr/>
        </p:nvPicPr>
        <p:blipFill>
          <a:blip r:embed="rId5"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Clara Barton - tintype - Civil War"/>
          <p:cNvPicPr>
            <a:picLocks noChangeAspect="1" noChangeArrowheads="1"/>
          </p:cNvPicPr>
          <p:nvPr/>
        </p:nvPicPr>
        <p:blipFill>
          <a:blip r:embed="rId2" cstate="print"/>
          <a:srcRect/>
          <a:stretch>
            <a:fillRect/>
          </a:stretch>
        </p:blipFill>
        <p:spPr bwMode="auto">
          <a:xfrm>
            <a:off x="533400" y="381000"/>
            <a:ext cx="3913188" cy="5562600"/>
          </a:xfrm>
          <a:prstGeom prst="rect">
            <a:avLst/>
          </a:prstGeom>
          <a:noFill/>
          <a:ln w="9525">
            <a:noFill/>
            <a:miter lim="800000"/>
            <a:headEnd/>
            <a:tailEnd/>
          </a:ln>
        </p:spPr>
      </p:pic>
      <p:sp>
        <p:nvSpPr>
          <p:cNvPr id="26627" name="Rectangle 4"/>
          <p:cNvSpPr>
            <a:spLocks noChangeArrowheads="1"/>
          </p:cNvSpPr>
          <p:nvPr/>
        </p:nvSpPr>
        <p:spPr bwMode="auto">
          <a:xfrm>
            <a:off x="5029200" y="609600"/>
            <a:ext cx="3505200" cy="5105400"/>
          </a:xfrm>
          <a:prstGeom prst="rect">
            <a:avLst/>
          </a:prstGeom>
          <a:noFill/>
          <a:ln w="9525">
            <a:noFill/>
            <a:miter lim="800000"/>
            <a:headEnd/>
            <a:tailEnd/>
          </a:ln>
        </p:spPr>
        <p:txBody>
          <a:bodyPr/>
          <a:lstStyle/>
          <a:p>
            <a:pPr eaLnBrk="0" hangingPunct="0"/>
            <a:r>
              <a:rPr lang="en-US" sz="2400">
                <a:solidFill>
                  <a:srgbClr val="000000"/>
                </a:solidFill>
                <a:latin typeface="Copperplate Gothic Light" pitchFamily="34" charset="0"/>
              </a:rPr>
              <a:t>Clara Barton</a:t>
            </a:r>
            <a:r>
              <a:rPr lang="en-US" sz="1800">
                <a:solidFill>
                  <a:srgbClr val="000000"/>
                </a:solidFill>
                <a:latin typeface="Copperplate Gothic Light" pitchFamily="34" charset="0"/>
              </a:rPr>
              <a:t> worked during the Civil War, first collecting medical supplies and then on the battlefield and in hospitals.   She became the founder of  the American Red Cross.</a:t>
            </a:r>
            <a:endParaRPr lang="en-US" sz="1800">
              <a:latin typeface="Copperplate Gothic Light" pitchFamily="34" charset="0"/>
            </a:endParaRPr>
          </a:p>
          <a:p>
            <a:pPr algn="ctr" eaLnBrk="0" hangingPunct="0"/>
            <a:endParaRPr lang="en-US" sz="1800">
              <a:solidFill>
                <a:schemeClr val="tx1"/>
              </a:solidFill>
              <a:latin typeface="Copperplate Gothic Light" pitchFamily="34" charset="0"/>
            </a:endParaRPr>
          </a:p>
          <a:p>
            <a:pPr algn="ctr" eaLnBrk="0" hangingPunct="0"/>
            <a:endParaRPr lang="en-US" sz="1800">
              <a:solidFill>
                <a:schemeClr val="tx1"/>
              </a:solidFill>
              <a:latin typeface="Copperplate Gothic Light" pitchFamily="34" charset="0"/>
            </a:endParaRPr>
          </a:p>
          <a:p>
            <a:pPr algn="ctr" eaLnBrk="0" hangingPunct="0"/>
            <a:endParaRPr lang="en-US" sz="1800">
              <a:solidFill>
                <a:schemeClr val="tx1"/>
              </a:solidFill>
              <a:latin typeface="Copperplate Gothic Light" pitchFamily="34" charset="0"/>
            </a:endParaRPr>
          </a:p>
          <a:p>
            <a:pPr algn="ctr" eaLnBrk="0" hangingPunct="0"/>
            <a:endParaRPr lang="en-US" sz="1200">
              <a:solidFill>
                <a:schemeClr val="tx1"/>
              </a:solidFill>
              <a:latin typeface="Copperplate Gothic Light" pitchFamily="34" charset="0"/>
            </a:endParaRPr>
          </a:p>
          <a:p>
            <a:r>
              <a:rPr lang="en-US" sz="1200">
                <a:solidFill>
                  <a:srgbClr val="000000"/>
                </a:solidFill>
                <a:latin typeface="Copperplate Gothic Light" pitchFamily="34" charset="0"/>
              </a:rPr>
              <a:t>Image courtesy of U.S. Library of Congress, Prints and Photographs Division.</a:t>
            </a:r>
            <a:br>
              <a:rPr lang="en-US" sz="1200">
                <a:solidFill>
                  <a:srgbClr val="000000"/>
                </a:solidFill>
                <a:latin typeface="Copperplate Gothic Light" pitchFamily="34" charset="0"/>
              </a:rPr>
            </a:br>
            <a:r>
              <a:rPr lang="en-US" sz="1200">
                <a:solidFill>
                  <a:srgbClr val="000000"/>
                </a:solidFill>
                <a:latin typeface="Copperplate Gothic Light" pitchFamily="34" charset="0"/>
              </a:rPr>
              <a:t>Modifications © Jone Lewis 2001.</a:t>
            </a:r>
            <a:endParaRPr lang="en-US" sz="1200">
              <a:latin typeface="Copperplate Gothic Light" pitchFamily="34" charset="0"/>
            </a:endParaRPr>
          </a:p>
          <a:p>
            <a:pPr algn="ctr" eaLnBrk="0" hangingPunct="0"/>
            <a:endParaRPr lang="en-US" sz="1200">
              <a:solidFill>
                <a:schemeClr val="tx1"/>
              </a:solidFill>
              <a:latin typeface="Copperplate Gothic Light" pitchFamily="34" charset="0"/>
            </a:endParaRPr>
          </a:p>
        </p:txBody>
      </p:sp>
      <p:pic>
        <p:nvPicPr>
          <p:cNvPr id="6" name="Picture 1039" descr="eagle.gif (17190 bytes)">
            <a:hlinkClick r:id="rId3" action="ppaction://hlinksldjump"/>
          </p:cNvPr>
          <p:cNvPicPr>
            <a:picLocks noChangeAspect="1" noChangeArrowheads="1"/>
          </p:cNvPicPr>
          <p:nvPr/>
        </p:nvPicPr>
        <p:blipFill>
          <a:blip r:embed="rId4"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4495800" y="2971800"/>
            <a:ext cx="3733800" cy="1905000"/>
          </a:xfrm>
          <a:prstGeom prst="rect">
            <a:avLst/>
          </a:prstGeom>
          <a:noFill/>
          <a:ln w="9525">
            <a:noFill/>
            <a:miter lim="800000"/>
            <a:headEnd/>
            <a:tailEnd/>
          </a:ln>
        </p:spPr>
        <p:txBody>
          <a:bodyPr anchor="ctr"/>
          <a:lstStyle/>
          <a:p>
            <a:r>
              <a:rPr lang="en-US" sz="2400">
                <a:solidFill>
                  <a:schemeClr val="tx1"/>
                </a:solidFill>
                <a:latin typeface="Copperplate Gothic Light" pitchFamily="34" charset="0"/>
              </a:rPr>
              <a:t>Kate Bagby</a:t>
            </a:r>
            <a:br>
              <a:rPr lang="en-US" sz="2400">
                <a:solidFill>
                  <a:schemeClr val="tx1"/>
                </a:solidFill>
                <a:latin typeface="Copperplate Gothic Light" pitchFamily="34" charset="0"/>
              </a:rPr>
            </a:br>
            <a:r>
              <a:rPr lang="en-US" sz="2400" b="1">
                <a:solidFill>
                  <a:schemeClr val="tx1"/>
                </a:solidFill>
                <a:latin typeface="Copperplate Gothic Light" pitchFamily="34" charset="0"/>
              </a:rPr>
              <a:t>Writer </a:t>
            </a:r>
          </a:p>
          <a:p>
            <a:r>
              <a:rPr lang="en-US" sz="2400" b="1">
                <a:solidFill>
                  <a:schemeClr val="tx1"/>
                </a:solidFill>
                <a:latin typeface="Copperplate Gothic Light" pitchFamily="34" charset="0"/>
              </a:rPr>
              <a:t>Graphic Designer</a:t>
            </a:r>
            <a:r>
              <a:rPr lang="en-US" sz="2400">
                <a:solidFill>
                  <a:schemeClr val="tx1"/>
                </a:solidFill>
                <a:latin typeface="Copperplate Gothic Light" pitchFamily="34" charset="0"/>
              </a:rPr>
              <a:t> </a:t>
            </a:r>
          </a:p>
          <a:p>
            <a:pPr eaLnBrk="0" hangingPunct="0"/>
            <a:r>
              <a:rPr lang="en-US" sz="2400" b="1">
                <a:solidFill>
                  <a:schemeClr val="tx1"/>
                </a:solidFill>
                <a:latin typeface="Copperplate Gothic Light" pitchFamily="34" charset="0"/>
              </a:rPr>
              <a:t>&amp; Content Architect</a:t>
            </a:r>
            <a:endParaRPr lang="en-US" sz="2400">
              <a:solidFill>
                <a:schemeClr val="tx1"/>
              </a:solidFill>
              <a:latin typeface="Copperplate Gothic Light" pitchFamily="34" charset="0"/>
            </a:endParaRPr>
          </a:p>
        </p:txBody>
      </p:sp>
      <p:pic>
        <p:nvPicPr>
          <p:cNvPr id="27651" name="Picture 3" descr="eagle.gif (17190 bytes)">
            <a:hlinkClick r:id="rId2" action="ppaction://hlinksldjump"/>
          </p:cNvPr>
          <p:cNvPicPr>
            <a:picLocks noChangeAspect="1" noChangeArrowheads="1"/>
          </p:cNvPicPr>
          <p:nvPr/>
        </p:nvPicPr>
        <p:blipFill>
          <a:blip r:embed="rId3" cstate="print"/>
          <a:srcRect/>
          <a:stretch>
            <a:fillRect/>
          </a:stretch>
        </p:blipFill>
        <p:spPr bwMode="auto">
          <a:xfrm>
            <a:off x="685800" y="2209800"/>
            <a:ext cx="3505200" cy="3408363"/>
          </a:xfrm>
          <a:prstGeom prst="rect">
            <a:avLst/>
          </a:prstGeom>
          <a:noFill/>
          <a:ln w="9525">
            <a:noFill/>
            <a:miter lim="800000"/>
            <a:headEnd/>
            <a:tailEnd/>
          </a:ln>
        </p:spPr>
      </p:pic>
      <p:sp>
        <p:nvSpPr>
          <p:cNvPr id="27653" name="Text Box 7"/>
          <p:cNvSpPr txBox="1">
            <a:spLocks noChangeArrowheads="1"/>
          </p:cNvSpPr>
          <p:nvPr/>
        </p:nvSpPr>
        <p:spPr bwMode="auto">
          <a:xfrm>
            <a:off x="2895600" y="838200"/>
            <a:ext cx="3505200" cy="1555750"/>
          </a:xfrm>
          <a:prstGeom prst="rect">
            <a:avLst/>
          </a:prstGeom>
          <a:noFill/>
          <a:ln w="9525">
            <a:noFill/>
            <a:miter lim="800000"/>
            <a:headEnd/>
            <a:tailEnd/>
          </a:ln>
        </p:spPr>
        <p:txBody>
          <a:bodyPr>
            <a:spAutoFit/>
          </a:bodyPr>
          <a:lstStyle/>
          <a:p>
            <a:pPr>
              <a:spcBef>
                <a:spcPct val="50000"/>
              </a:spcBef>
            </a:pPr>
            <a:r>
              <a:rPr lang="en-US"/>
              <a:t>CREDITS</a:t>
            </a:r>
          </a:p>
        </p:txBody>
      </p:sp>
      <p:pic>
        <p:nvPicPr>
          <p:cNvPr id="7" name="Picture 1039" descr="eagle.gif (17190 bytes)">
            <a:hlinkClick r:id="rId4" action="ppaction://hlinksldjump"/>
          </p:cNvPr>
          <p:cNvPicPr>
            <a:picLocks noChangeAspect="1" noChangeArrowheads="1"/>
          </p:cNvPicPr>
          <p:nvPr/>
        </p:nvPicPr>
        <p:blipFill>
          <a:blip r:embed="rId5"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4"/>
          <p:cNvSpPr txBox="1">
            <a:spLocks noChangeArrowheads="1"/>
          </p:cNvSpPr>
          <p:nvPr/>
        </p:nvSpPr>
        <p:spPr bwMode="auto">
          <a:xfrm>
            <a:off x="1295400" y="2590800"/>
            <a:ext cx="7635875" cy="2536825"/>
          </a:xfrm>
          <a:prstGeom prst="rect">
            <a:avLst/>
          </a:prstGeom>
          <a:noFill/>
          <a:ln w="9525">
            <a:noFill/>
            <a:miter lim="800000"/>
            <a:headEnd/>
            <a:tailEnd/>
          </a:ln>
        </p:spPr>
        <p:txBody>
          <a:bodyPr>
            <a:spAutoFit/>
          </a:bodyPr>
          <a:lstStyle/>
          <a:p>
            <a:r>
              <a:rPr lang="en-US" sz="1600"/>
              <a:t>Tubb, Benjamin. The Music of the American Civil War. April 27, 2003. McClellen is the Man. </a:t>
            </a:r>
            <a:r>
              <a:rPr lang="en-US" sz="1600">
                <a:hlinkClick r:id="rId2"/>
              </a:rPr>
              <a:t>http://users.erols.com/kfraser/union/songs/index.html.</a:t>
            </a:r>
            <a:r>
              <a:rPr lang="en-US" sz="1600"/>
              <a:t> [Used with Permission]</a:t>
            </a:r>
          </a:p>
          <a:p>
            <a:r>
              <a:rPr lang="en-US" sz="1600"/>
              <a:t>Creative Quotations from Jefferson Davis, Creative Quotations,. April 27, 2003.  &lt;</a:t>
            </a:r>
            <a:r>
              <a:rPr lang="en-US" sz="1600">
                <a:hlinkClick r:id="rId3"/>
              </a:rPr>
              <a:t>http://www.creativequotations.com/one/1401.htm</a:t>
            </a:r>
            <a:r>
              <a:rPr lang="en-US" sz="1600"/>
              <a:t>.&gt;</a:t>
            </a:r>
          </a:p>
          <a:p>
            <a:r>
              <a:rPr lang="en-US" sz="1600"/>
              <a:t>Griessman, Gene.  Gene Griessman is telling Secrets. April 27, 2003. &lt; </a:t>
            </a:r>
            <a:r>
              <a:rPr lang="en-US" sz="1600">
                <a:hlinkClick r:id="rId4"/>
              </a:rPr>
              <a:t>http://www.presidentlincoln.com/index.html</a:t>
            </a:r>
            <a:r>
              <a:rPr lang="en-US" sz="1600"/>
              <a:t>.&gt;</a:t>
            </a:r>
          </a:p>
          <a:p>
            <a:r>
              <a:rPr lang="en-US" sz="1600"/>
              <a:t>Lewis, Jone Johnson. Women and History About.com Women’s History and the Civil War. April 27, 2003. &lt;</a:t>
            </a:r>
            <a:r>
              <a:rPr lang="en-US" sz="1600">
                <a:hlinkClick r:id="rId5"/>
              </a:rPr>
              <a:t>http://womenshistory.about.com/library/pic/bl_p_civil_war.htm.</a:t>
            </a:r>
            <a:r>
              <a:rPr lang="en-US" sz="1600"/>
              <a:t>&gt;</a:t>
            </a:r>
          </a:p>
          <a:p>
            <a:r>
              <a:rPr lang="en-US" sz="1600"/>
              <a:t>A Warrior in Two Worlds. April 27, 2003. Public Broadcasting Service. &lt;</a:t>
            </a:r>
            <a:r>
              <a:rPr lang="en-US" sz="1600">
                <a:hlinkClick r:id="rId6"/>
              </a:rPr>
              <a:t>http://www.pbs.org/warrior/</a:t>
            </a:r>
            <a:r>
              <a:rPr lang="en-US" sz="1600"/>
              <a:t>&gt;</a:t>
            </a:r>
          </a:p>
          <a:p>
            <a:r>
              <a:rPr lang="en-US" sz="1600"/>
              <a:t>Jim Murphy, THE BOY’S WAR Confederate and Union Soldiers Talk About the War, New York, Clarion Books, 1990</a:t>
            </a:r>
            <a:r>
              <a:rPr lang="en-US" sz="1600">
                <a:latin typeface="Times New Roman" charset="0"/>
              </a:rPr>
              <a:t>.</a:t>
            </a:r>
          </a:p>
          <a:p>
            <a:endParaRPr lang="en-US" sz="1600"/>
          </a:p>
        </p:txBody>
      </p:sp>
      <p:sp>
        <p:nvSpPr>
          <p:cNvPr id="28675" name="Text Box 5"/>
          <p:cNvSpPr txBox="1">
            <a:spLocks noChangeArrowheads="1"/>
          </p:cNvSpPr>
          <p:nvPr/>
        </p:nvSpPr>
        <p:spPr bwMode="auto">
          <a:xfrm>
            <a:off x="990600" y="304800"/>
            <a:ext cx="5562600" cy="1555750"/>
          </a:xfrm>
          <a:prstGeom prst="rect">
            <a:avLst/>
          </a:prstGeom>
          <a:noFill/>
          <a:ln w="9525">
            <a:noFill/>
            <a:miter lim="800000"/>
            <a:headEnd/>
            <a:tailEnd/>
          </a:ln>
        </p:spPr>
        <p:txBody>
          <a:bodyPr>
            <a:spAutoFit/>
          </a:bodyPr>
          <a:lstStyle/>
          <a:p>
            <a:pPr>
              <a:spcBef>
                <a:spcPct val="50000"/>
              </a:spcBef>
            </a:pPr>
            <a:endParaRPr lang="en-US"/>
          </a:p>
        </p:txBody>
      </p:sp>
      <p:sp>
        <p:nvSpPr>
          <p:cNvPr id="28676" name="Text Box 6"/>
          <p:cNvSpPr txBox="1">
            <a:spLocks noChangeArrowheads="1"/>
          </p:cNvSpPr>
          <p:nvPr/>
        </p:nvSpPr>
        <p:spPr bwMode="auto">
          <a:xfrm>
            <a:off x="1752600" y="914400"/>
            <a:ext cx="5748338" cy="1555750"/>
          </a:xfrm>
          <a:prstGeom prst="rect">
            <a:avLst/>
          </a:prstGeom>
          <a:noFill/>
          <a:ln w="9525">
            <a:noFill/>
            <a:miter lim="800000"/>
            <a:headEnd/>
            <a:tailEnd/>
          </a:ln>
        </p:spPr>
        <p:txBody>
          <a:bodyPr wrap="none">
            <a:spAutoFit/>
          </a:bodyPr>
          <a:lstStyle/>
          <a:p>
            <a:r>
              <a:rPr lang="en-US"/>
              <a:t>BIBLIOGRAPHY</a:t>
            </a:r>
          </a:p>
        </p:txBody>
      </p:sp>
      <p:pic>
        <p:nvPicPr>
          <p:cNvPr id="7" name="Picture 1039" descr="eagle.gif (17190 bytes)">
            <a:hlinkClick r:id="rId7" action="ppaction://hlinksldjump"/>
          </p:cNvPr>
          <p:cNvPicPr>
            <a:picLocks noChangeAspect="1" noChangeArrowheads="1"/>
          </p:cNvPicPr>
          <p:nvPr/>
        </p:nvPicPr>
        <p:blipFill>
          <a:blip r:embed="rId8" cstate="print"/>
          <a:srcRect/>
          <a:stretch>
            <a:fillRect/>
          </a:stretch>
        </p:blipFill>
        <p:spPr bwMode="auto">
          <a:xfrm>
            <a:off x="3810000" y="6096000"/>
            <a:ext cx="47056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tage">
  <a:themeElements>
    <a:clrScheme name="Multimedia">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14425D"/>
      </a:hlink>
      <a:folHlink>
        <a:srgbClr val="30243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tag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2624</TotalTime>
  <Words>1645</Words>
  <Application>Microsoft Office PowerPoint</Application>
  <PresentationFormat>On-screen Show (4:3)</PresentationFormat>
  <Paragraphs>196</Paragraphs>
  <Slides>41</Slides>
  <Notes>1</Notes>
  <HiddenSlides>0</HiddenSlides>
  <MMClips>17</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41</vt:i4>
      </vt:variant>
    </vt:vector>
  </HeadingPairs>
  <TitlesOfParts>
    <vt:vector size="45" baseType="lpstr">
      <vt:lpstr>Stage</vt:lpstr>
      <vt:lpstr>Custom Design</vt:lpstr>
      <vt:lpstr>1_Stage</vt:lpstr>
      <vt:lpstr>Image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WOUNDED</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WOUNDED</dc:title>
  <dc:creator>kate</dc:creator>
  <cp:lastModifiedBy>katharine</cp:lastModifiedBy>
  <cp:revision>256</cp:revision>
  <dcterms:modified xsi:type="dcterms:W3CDTF">2011-11-27T19:18:45Z</dcterms:modified>
</cp:coreProperties>
</file>