
<file path=[Content_Types].xml><?xml version="1.0" encoding="utf-8"?>
<Types xmlns="http://schemas.openxmlformats.org/package/2006/content-types">
  <Override PartName="/ppt/legacyDocTextInfo.bin" ContentType="application/vnd.ms-office.legacyDocTextInfo"/>
  <Override PartName="/ppt/slides/slide18.xml" ContentType="application/vnd.openxmlformats-officedocument.presentationml.slide+xml"/>
  <Override PartName="/ppt/slideLayouts/slideLayout15.xml" ContentType="application/vnd.openxmlformats-officedocument.presentationml.slideLayout+xml"/>
  <Override PartName="/ppt/slideLayouts/slideLayout23.xml" ContentType="application/vnd.openxmlformats-officedocument.presentationml.slideLayout+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drawings/legacyDiagramText1.bin" ContentType="application/vnd.ms-office.legacyDiagramText"/>
  <Default Extension="rels" ContentType="application/vnd.openxmlformats-package.relationships+xml"/>
  <Default Extension="jpeg" ContentType="image/jpeg"/>
  <Override PartName="/ppt/slides/slide10.xml" ContentType="application/vnd.openxmlformats-officedocument.presentationml.slide+xml"/>
  <Override PartName="/ppt/slideLayouts/slideLayout5.xml" ContentType="application/vnd.openxmlformats-officedocument.presentationml.slideLayout+xml"/>
  <Override PartName="/ppt/slides/slide1.xml" ContentType="application/vnd.openxmlformats-officedocument.presentationml.slide+xml"/>
  <Override PartName="/ppt/slides/slide26.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slideLayouts/slideLayout16.xml" ContentType="application/vnd.openxmlformats-officedocument.presentationml.slideLayout+xml"/>
  <Override PartName="/ppt/tableStyles.xml" ContentType="application/vnd.openxmlformats-officedocument.presentationml.tableStyles+xml"/>
  <Override PartName="/docProps/custom.xml" ContentType="application/vnd.openxmlformats-officedocument.custom-properties+xml"/>
  <Override PartName="/ppt/slides/slide15.xml" ContentType="application/vnd.openxmlformats-officedocument.presentationml.slide+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s/slide6.xml" ContentType="application/vnd.openxmlformats-officedocument.presentationml.slide+xml"/>
  <Override PartName="/ppt/drawings/legacyDiagramText2.bin" ContentType="application/vnd.ms-office.legacyDiagramText"/>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Layouts/slideLayout17.xml" ContentType="application/vnd.openxmlformats-officedocument.presentationml.slideLayout+xml"/>
  <Override PartName="/ppt/slides/slide16.xml" ContentType="application/vnd.openxmlformats-officedocument.presentationml.slide+xml"/>
  <Override PartName="/ppt/slideLayouts/slideLayout13.xml" ContentType="application/vnd.openxmlformats-officedocument.presentationml.slideLayout+xml"/>
  <Override PartName="/ppt/slideLayouts/slideLayout21.xml" ContentType="application/vnd.openxmlformats-officedocument.presentationml.slideLayout+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Default Extension="vml" ContentType="application/vnd.openxmlformats-officedocument.vmlDrawing"/>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slideLayouts/slideLayout18.xml" ContentType="application/vnd.openxmlformats-officedocument.presentationml.slideLayout+xml"/>
  <Override PartName="/ppt/slides/slide17.xml" ContentType="application/vnd.openxmlformats-officedocument.presentationml.slide+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Default Extension="wmf" ContentType="image/x-wmf"/>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988" r:id="rId1"/>
  </p:sldMasterIdLst>
  <p:sldIdLst>
    <p:sldId id="258" r:id="rId2"/>
    <p:sldId id="260" r:id="rId3"/>
    <p:sldId id="267" r:id="rId4"/>
    <p:sldId id="288" r:id="rId5"/>
    <p:sldId id="276" r:id="rId6"/>
    <p:sldId id="268" r:id="rId7"/>
    <p:sldId id="269" r:id="rId8"/>
    <p:sldId id="270" r:id="rId9"/>
    <p:sldId id="271" r:id="rId10"/>
    <p:sldId id="272" r:id="rId11"/>
    <p:sldId id="273" r:id="rId12"/>
    <p:sldId id="289" r:id="rId13"/>
    <p:sldId id="294" r:id="rId14"/>
    <p:sldId id="292" r:id="rId15"/>
    <p:sldId id="293" r:id="rId16"/>
    <p:sldId id="278" r:id="rId17"/>
    <p:sldId id="274" r:id="rId18"/>
    <p:sldId id="279" r:id="rId19"/>
    <p:sldId id="280" r:id="rId20"/>
    <p:sldId id="281" r:id="rId21"/>
    <p:sldId id="290" r:id="rId22"/>
    <p:sldId id="291" r:id="rId23"/>
    <p:sldId id="287" r:id="rId24"/>
    <p:sldId id="282" r:id="rId25"/>
    <p:sldId id="283" r:id="rId26"/>
    <p:sldId id="284" r:id="rId27"/>
    <p:sldId id="285" r:id="rId28"/>
    <p:sldId id="262" r:id="rId29"/>
  </p:sldIdLst>
  <p:sldSz cx="9144000" cy="6858000" type="screen4x3"/>
  <p:notesSz cx="6858000" cy="9144000"/>
  <p:defaultTextStyle>
    <a:defPPr>
      <a:defRPr lang="en-US"/>
    </a:defPPr>
    <a:lvl1pPr algn="l" rtl="0" fontAlgn="base">
      <a:spcBef>
        <a:spcPct val="0"/>
      </a:spcBef>
      <a:spcAft>
        <a:spcPct val="0"/>
      </a:spcAft>
      <a:defRPr sz="2800" b="1" i="1" kern="1200">
        <a:solidFill>
          <a:schemeClr val="tx1"/>
        </a:solidFill>
        <a:latin typeface="Arial" charset="0"/>
        <a:ea typeface="+mn-ea"/>
        <a:cs typeface="+mn-cs"/>
      </a:defRPr>
    </a:lvl1pPr>
    <a:lvl2pPr marL="457200" algn="l" rtl="0" fontAlgn="base">
      <a:spcBef>
        <a:spcPct val="0"/>
      </a:spcBef>
      <a:spcAft>
        <a:spcPct val="0"/>
      </a:spcAft>
      <a:defRPr sz="2800" b="1" i="1" kern="1200">
        <a:solidFill>
          <a:schemeClr val="tx1"/>
        </a:solidFill>
        <a:latin typeface="Arial" charset="0"/>
        <a:ea typeface="+mn-ea"/>
        <a:cs typeface="+mn-cs"/>
      </a:defRPr>
    </a:lvl2pPr>
    <a:lvl3pPr marL="914400" algn="l" rtl="0" fontAlgn="base">
      <a:spcBef>
        <a:spcPct val="0"/>
      </a:spcBef>
      <a:spcAft>
        <a:spcPct val="0"/>
      </a:spcAft>
      <a:defRPr sz="2800" b="1" i="1" kern="1200">
        <a:solidFill>
          <a:schemeClr val="tx1"/>
        </a:solidFill>
        <a:latin typeface="Arial" charset="0"/>
        <a:ea typeface="+mn-ea"/>
        <a:cs typeface="+mn-cs"/>
      </a:defRPr>
    </a:lvl3pPr>
    <a:lvl4pPr marL="1371600" algn="l" rtl="0" fontAlgn="base">
      <a:spcBef>
        <a:spcPct val="0"/>
      </a:spcBef>
      <a:spcAft>
        <a:spcPct val="0"/>
      </a:spcAft>
      <a:defRPr sz="2800" b="1" i="1" kern="1200">
        <a:solidFill>
          <a:schemeClr val="tx1"/>
        </a:solidFill>
        <a:latin typeface="Arial" charset="0"/>
        <a:ea typeface="+mn-ea"/>
        <a:cs typeface="+mn-cs"/>
      </a:defRPr>
    </a:lvl4pPr>
    <a:lvl5pPr marL="1828800" algn="l" rtl="0" fontAlgn="base">
      <a:spcBef>
        <a:spcPct val="0"/>
      </a:spcBef>
      <a:spcAft>
        <a:spcPct val="0"/>
      </a:spcAft>
      <a:defRPr sz="2800" b="1" i="1" kern="1200">
        <a:solidFill>
          <a:schemeClr val="tx1"/>
        </a:solidFill>
        <a:latin typeface="Arial" charset="0"/>
        <a:ea typeface="+mn-ea"/>
        <a:cs typeface="+mn-cs"/>
      </a:defRPr>
    </a:lvl5pPr>
    <a:lvl6pPr marL="2286000" algn="l" defTabSz="914400" rtl="0" eaLnBrk="1" latinLnBrk="0" hangingPunct="1">
      <a:defRPr sz="2800" b="1" i="1" kern="1200">
        <a:solidFill>
          <a:schemeClr val="tx1"/>
        </a:solidFill>
        <a:latin typeface="Arial" charset="0"/>
        <a:ea typeface="+mn-ea"/>
        <a:cs typeface="+mn-cs"/>
      </a:defRPr>
    </a:lvl6pPr>
    <a:lvl7pPr marL="2743200" algn="l" defTabSz="914400" rtl="0" eaLnBrk="1" latinLnBrk="0" hangingPunct="1">
      <a:defRPr sz="2800" b="1" i="1" kern="1200">
        <a:solidFill>
          <a:schemeClr val="tx1"/>
        </a:solidFill>
        <a:latin typeface="Arial" charset="0"/>
        <a:ea typeface="+mn-ea"/>
        <a:cs typeface="+mn-cs"/>
      </a:defRPr>
    </a:lvl7pPr>
    <a:lvl8pPr marL="3200400" algn="l" defTabSz="914400" rtl="0" eaLnBrk="1" latinLnBrk="0" hangingPunct="1">
      <a:defRPr sz="2800" b="1" i="1" kern="1200">
        <a:solidFill>
          <a:schemeClr val="tx1"/>
        </a:solidFill>
        <a:latin typeface="Arial" charset="0"/>
        <a:ea typeface="+mn-ea"/>
        <a:cs typeface="+mn-cs"/>
      </a:defRPr>
    </a:lvl8pPr>
    <a:lvl9pPr marL="3657600" algn="l" defTabSz="914400" rtl="0" eaLnBrk="1" latinLnBrk="0" hangingPunct="1">
      <a:defRPr sz="2800" b="1" i="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A0BEEA"/>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009" autoAdjust="0"/>
    <p:restoredTop sz="94407" autoAdjust="0"/>
  </p:normalViewPr>
  <p:slideViewPr>
    <p:cSldViewPr>
      <p:cViewPr varScale="1">
        <p:scale>
          <a:sx n="95" d="100"/>
          <a:sy n="95" d="100"/>
        </p:scale>
        <p:origin x="-64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35" Type="http://schemas.microsoft.com/office/2006/relationships/legacyDocTextInfo" Target="legacyDocTextInfo.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microsoft.com/office/2006/relationships/legacyDiagramText" Target="legacyDiagramText1.bin"/><Relationship Id="rId2" Type="http://schemas.microsoft.com/office/2006/relationships/legacyDiagramText" Target="legacyDiagramText2.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C6282591-351A-49C5-BD56-030F4C806DDE}" type="datetime1">
              <a:rPr lang="en-US" smtClean="0"/>
              <a:pPr/>
              <a:t>4/15/12</a:t>
            </a:fld>
            <a:endParaRPr lang="en-US" dirty="0"/>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r>
              <a:rPr lang="en-US" smtClean="0"/>
              <a:t>
              </a:t>
            </a:r>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38DF85F5-FB5E-4F79-A561-97039C58DE0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CF255A8-9423-42F7-892F-EFB819AE1A5A}" type="datetime1">
              <a:rPr lang="en-US" smtClean="0"/>
              <a:pPr/>
              <a:t>4/15/12</a:t>
            </a:fld>
            <a:endParaRPr lang="en-US"/>
          </a:p>
        </p:txBody>
      </p:sp>
      <p:sp>
        <p:nvSpPr>
          <p:cNvPr id="5" name="Footer Placeholder 4"/>
          <p:cNvSpPr>
            <a:spLocks noGrp="1"/>
          </p:cNvSpPr>
          <p:nvPr>
            <p:ph type="ftr" sz="quarter" idx="11"/>
          </p:nvPr>
        </p:nvSpPr>
        <p:spPr/>
        <p:txBody>
          <a:bodyPr/>
          <a:lstStyle/>
          <a:p>
            <a:r>
              <a:rPr lang="en-US" smtClean="0"/>
              <a:t>
              </a:t>
            </a:r>
            <a:endParaRPr lang="en-US"/>
          </a:p>
        </p:txBody>
      </p:sp>
      <p:sp>
        <p:nvSpPr>
          <p:cNvPr id="6" name="Slide Number Placeholder 5"/>
          <p:cNvSpPr>
            <a:spLocks noGrp="1"/>
          </p:cNvSpPr>
          <p:nvPr>
            <p:ph type="sldNum" sz="quarter" idx="12"/>
          </p:nvPr>
        </p:nvSpPr>
        <p:spPr/>
        <p:txBody>
          <a:bodyPr/>
          <a:lstStyle/>
          <a:p>
            <a:fld id="{B1AA4845-A08A-4DF4-8D99-E2E7B6D41C67}"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US" smtClean="0"/>
              <a:t>Click to edit Master title style</a:t>
            </a:r>
            <a:endParaRPr/>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7602687E-2412-4711-B583-5ADEA1951FF9}" type="datetime1">
              <a:rPr lang="en-US" smtClean="0"/>
              <a:pPr/>
              <a:t>4/15/12</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r>
              <a:rPr lang="en-US" smtClean="0"/>
              <a:t>
              </a:t>
            </a:r>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B1AA4845-A08A-4DF4-8D99-E2E7B6D41C6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ct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US" smtClean="0"/>
              <a:t>Click to edit Master text styles</a:t>
            </a:r>
          </a:p>
        </p:txBody>
      </p:sp>
      <p:sp>
        <p:nvSpPr>
          <p:cNvPr id="4" name="Date Placeholder 3"/>
          <p:cNvSpPr>
            <a:spLocks noGrp="1"/>
          </p:cNvSpPr>
          <p:nvPr>
            <p:ph type="dt" sz="half" idx="10"/>
          </p:nvPr>
        </p:nvSpPr>
        <p:spPr/>
        <p:txBody>
          <a:bodyPr/>
          <a:lstStyle/>
          <a:p>
            <a:fld id="{E8BAF767-44AA-4440-A071-804CAA4767B3}" type="datetime1">
              <a:rPr lang="en-US" smtClean="0"/>
              <a:pPr/>
              <a:t>4/15/12</a:t>
            </a:fld>
            <a:endParaRPr lang="en-US"/>
          </a:p>
        </p:txBody>
      </p:sp>
      <p:sp>
        <p:nvSpPr>
          <p:cNvPr id="5" name="Footer Placeholder 4"/>
          <p:cNvSpPr>
            <a:spLocks noGrp="1"/>
          </p:cNvSpPr>
          <p:nvPr>
            <p:ph type="ftr" sz="quarter" idx="11"/>
          </p:nvPr>
        </p:nvSpPr>
        <p:spPr/>
        <p:txBody>
          <a:bodyPr/>
          <a:lstStyle/>
          <a:p>
            <a:r>
              <a:rPr lang="en-US" smtClean="0"/>
              <a:t>
              </a:t>
            </a:r>
            <a:endParaRPr lang="en-US"/>
          </a:p>
        </p:txBody>
      </p:sp>
      <p:sp>
        <p:nvSpPr>
          <p:cNvPr id="6" name="Slide Number Placeholder 5"/>
          <p:cNvSpPr>
            <a:spLocks noGrp="1"/>
          </p:cNvSpPr>
          <p:nvPr>
            <p:ph type="sldNum" sz="quarter" idx="12"/>
          </p:nvPr>
        </p:nvSpPr>
        <p:spPr/>
        <p:txBody>
          <a:bodyPr/>
          <a:lstStyle/>
          <a:p>
            <a:fld id="{B1AA4845-A08A-4DF4-8D99-E2E7B6D41C6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US"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02687E-2412-4711-B583-5ADEA1951FF9}" type="datetime1">
              <a:rPr lang="en-US" smtClean="0"/>
              <a:pPr/>
              <a:t>4/15/12</a:t>
            </a:fld>
            <a:endParaRPr lang="en-US"/>
          </a:p>
        </p:txBody>
      </p:sp>
      <p:sp>
        <p:nvSpPr>
          <p:cNvPr id="5" name="Footer Placeholder 4"/>
          <p:cNvSpPr>
            <a:spLocks noGrp="1"/>
          </p:cNvSpPr>
          <p:nvPr>
            <p:ph type="ftr" sz="quarter" idx="11"/>
          </p:nvPr>
        </p:nvSpPr>
        <p:spPr/>
        <p:txBody>
          <a:bodyPr/>
          <a:lstStyle/>
          <a:p>
            <a:r>
              <a:rPr lang="en-US" smtClean="0"/>
              <a:t>
              </a:t>
            </a:r>
            <a:endParaRPr lang="en-US"/>
          </a:p>
        </p:txBody>
      </p:sp>
      <p:sp>
        <p:nvSpPr>
          <p:cNvPr id="6" name="Slide Number Placeholder 5"/>
          <p:cNvSpPr>
            <a:spLocks noGrp="1"/>
          </p:cNvSpPr>
          <p:nvPr>
            <p:ph type="sldNum" sz="quarter" idx="12"/>
          </p:nvPr>
        </p:nvSpPr>
        <p:spPr/>
        <p:txBody>
          <a:bodyPr/>
          <a:lstStyle/>
          <a:p>
            <a:fld id="{B1AA4845-A08A-4DF4-8D99-E2E7B6D41C6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US" smtClean="0"/>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US" smtClean="0"/>
              <a:t>Click icon to add picture</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02687E-2412-4711-B583-5ADEA1951FF9}" type="datetime1">
              <a:rPr lang="en-US" smtClean="0"/>
              <a:pPr/>
              <a:t>4/15/12</a:t>
            </a:fld>
            <a:endParaRPr lang="en-US"/>
          </a:p>
        </p:txBody>
      </p:sp>
      <p:sp>
        <p:nvSpPr>
          <p:cNvPr id="6" name="Footer Placeholder 5"/>
          <p:cNvSpPr>
            <a:spLocks noGrp="1"/>
          </p:cNvSpPr>
          <p:nvPr>
            <p:ph type="ftr" sz="quarter" idx="11"/>
          </p:nvPr>
        </p:nvSpPr>
        <p:spPr/>
        <p:txBody>
          <a:bodyPr/>
          <a:lstStyle/>
          <a:p>
            <a:r>
              <a:rPr lang="en-US" smtClean="0"/>
              <a:t>
              </a:t>
            </a:r>
            <a:endParaRPr lang="en-US"/>
          </a:p>
        </p:txBody>
      </p:sp>
      <p:sp>
        <p:nvSpPr>
          <p:cNvPr id="7" name="Slide Number Placeholder 6"/>
          <p:cNvSpPr>
            <a:spLocks noGrp="1"/>
          </p:cNvSpPr>
          <p:nvPr>
            <p:ph type="sldNum" sz="quarter" idx="12"/>
          </p:nvPr>
        </p:nvSpPr>
        <p:spPr/>
        <p:txBody>
          <a:bodyPr/>
          <a:lstStyle/>
          <a:p>
            <a:fld id="{B1AA4845-A08A-4DF4-8D99-E2E7B6D41C67}"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FEC97A3-0402-4B58-A665-035860D7522E}" type="datetime1">
              <a:rPr lang="en-US" smtClean="0"/>
              <a:pPr/>
              <a:t>4/15/12</a:t>
            </a:fld>
            <a:endParaRPr lang="en-US"/>
          </a:p>
        </p:txBody>
      </p:sp>
      <p:sp>
        <p:nvSpPr>
          <p:cNvPr id="6" name="Footer Placeholder 5"/>
          <p:cNvSpPr>
            <a:spLocks noGrp="1"/>
          </p:cNvSpPr>
          <p:nvPr>
            <p:ph type="ftr" sz="quarter" idx="11"/>
          </p:nvPr>
        </p:nvSpPr>
        <p:spPr/>
        <p:txBody>
          <a:bodyPr/>
          <a:lstStyle/>
          <a:p>
            <a:r>
              <a:rPr lang="en-US" smtClean="0"/>
              <a:t>
              </a:t>
            </a:r>
            <a:endParaRPr lang="en-US"/>
          </a:p>
        </p:txBody>
      </p:sp>
      <p:sp>
        <p:nvSpPr>
          <p:cNvPr id="7" name="Slide Number Placeholder 6"/>
          <p:cNvSpPr>
            <a:spLocks noGrp="1"/>
          </p:cNvSpPr>
          <p:nvPr>
            <p:ph type="sldNum" sz="quarter" idx="12"/>
          </p:nvPr>
        </p:nvSpPr>
        <p:spPr/>
        <p:txBody>
          <a:bodyPr/>
          <a:lstStyle/>
          <a:p>
            <a:fld id="{B1AA4845-A08A-4DF4-8D99-E2E7B6D41C67}"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D9C53D08-C0EB-408C-86D6-102835CA6E3C}" type="datetime1">
              <a:rPr lang="en-US" smtClean="0"/>
              <a:pPr/>
              <a:t>4/15/12</a:t>
            </a:fld>
            <a:endParaRPr lang="en-US"/>
          </a:p>
        </p:txBody>
      </p:sp>
      <p:sp>
        <p:nvSpPr>
          <p:cNvPr id="8" name="Footer Placeholder 7"/>
          <p:cNvSpPr>
            <a:spLocks noGrp="1"/>
          </p:cNvSpPr>
          <p:nvPr>
            <p:ph type="ftr" sz="quarter" idx="11"/>
          </p:nvPr>
        </p:nvSpPr>
        <p:spPr/>
        <p:txBody>
          <a:bodyPr/>
          <a:lstStyle/>
          <a:p>
            <a:r>
              <a:rPr lang="en-US" smtClean="0"/>
              <a:t>
              </a:t>
            </a:r>
            <a:endParaRPr lang="en-US"/>
          </a:p>
        </p:txBody>
      </p:sp>
      <p:sp>
        <p:nvSpPr>
          <p:cNvPr id="9" name="Slide Number Placeholder 8"/>
          <p:cNvSpPr>
            <a:spLocks noGrp="1"/>
          </p:cNvSpPr>
          <p:nvPr>
            <p:ph type="sldNum" sz="quarter" idx="12"/>
          </p:nvPr>
        </p:nvSpPr>
        <p:spPr/>
        <p:txBody>
          <a:bodyPr/>
          <a:lstStyle/>
          <a:p>
            <a:fld id="{B1AA4845-A08A-4DF4-8D99-E2E7B6D41C67}" type="slidenum">
              <a:rPr lang="en-US" smtClean="0"/>
              <a:pPr/>
              <a:t>‹#›</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7602687E-2412-4711-B583-5ADEA1951FF9}" type="datetime1">
              <a:rPr lang="en-US" smtClean="0"/>
              <a:pPr/>
              <a:t>4/15/12</a:t>
            </a:fld>
            <a:endParaRPr lang="en-US"/>
          </a:p>
        </p:txBody>
      </p:sp>
      <p:sp>
        <p:nvSpPr>
          <p:cNvPr id="6" name="Footer Placeholder 5"/>
          <p:cNvSpPr>
            <a:spLocks noGrp="1"/>
          </p:cNvSpPr>
          <p:nvPr>
            <p:ph type="ftr" sz="quarter" idx="11"/>
          </p:nvPr>
        </p:nvSpPr>
        <p:spPr/>
        <p:txBody>
          <a:bodyPr/>
          <a:lstStyle/>
          <a:p>
            <a:r>
              <a:rPr lang="en-US" smtClean="0"/>
              <a:t>
              </a:t>
            </a:r>
            <a:endParaRPr lang="en-US"/>
          </a:p>
        </p:txBody>
      </p:sp>
      <p:sp>
        <p:nvSpPr>
          <p:cNvPr id="7" name="Slide Number Placeholder 6"/>
          <p:cNvSpPr>
            <a:spLocks noGrp="1"/>
          </p:cNvSpPr>
          <p:nvPr>
            <p:ph type="sldNum" sz="quarter" idx="12"/>
          </p:nvPr>
        </p:nvSpPr>
        <p:spPr/>
        <p:txBody>
          <a:bodyPr/>
          <a:lstStyle/>
          <a:p>
            <a:fld id="{B1AA4845-A08A-4DF4-8D99-E2E7B6D41C67}" type="slidenum">
              <a:rPr lang="en-US" smtClean="0"/>
              <a:pPr/>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7602687E-2412-4711-B583-5ADEA1951FF9}" type="datetime1">
              <a:rPr lang="en-US" smtClean="0"/>
              <a:pPr/>
              <a:t>4/15/12</a:t>
            </a:fld>
            <a:endParaRPr lang="en-US"/>
          </a:p>
        </p:txBody>
      </p:sp>
      <p:sp>
        <p:nvSpPr>
          <p:cNvPr id="6" name="Footer Placeholder 5"/>
          <p:cNvSpPr>
            <a:spLocks noGrp="1"/>
          </p:cNvSpPr>
          <p:nvPr>
            <p:ph type="ftr" sz="quarter" idx="11"/>
          </p:nvPr>
        </p:nvSpPr>
        <p:spPr/>
        <p:txBody>
          <a:bodyPr/>
          <a:lstStyle/>
          <a:p>
            <a:r>
              <a:rPr lang="en-US" smtClean="0"/>
              <a:t>
              </a:t>
            </a:r>
            <a:endParaRPr lang="en-US"/>
          </a:p>
        </p:txBody>
      </p:sp>
      <p:sp>
        <p:nvSpPr>
          <p:cNvPr id="7" name="Slide Number Placeholder 6"/>
          <p:cNvSpPr>
            <a:spLocks noGrp="1"/>
          </p:cNvSpPr>
          <p:nvPr>
            <p:ph type="sldNum" sz="quarter" idx="12"/>
          </p:nvPr>
        </p:nvSpPr>
        <p:spPr/>
        <p:txBody>
          <a:bodyPr/>
          <a:lstStyle/>
          <a:p>
            <a:fld id="{B1AA4845-A08A-4DF4-8D99-E2E7B6D41C67}" type="slidenum">
              <a:rPr lang="en-US" smtClean="0"/>
              <a:pPr/>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7602687E-2412-4711-B583-5ADEA1951FF9}" type="datetime1">
              <a:rPr lang="en-US" smtClean="0"/>
              <a:pPr/>
              <a:t>4/15/12</a:t>
            </a:fld>
            <a:endParaRPr lang="en-US"/>
          </a:p>
        </p:txBody>
      </p:sp>
      <p:sp>
        <p:nvSpPr>
          <p:cNvPr id="6" name="Footer Placeholder 5"/>
          <p:cNvSpPr>
            <a:spLocks noGrp="1"/>
          </p:cNvSpPr>
          <p:nvPr>
            <p:ph type="ftr" sz="quarter" idx="11"/>
          </p:nvPr>
        </p:nvSpPr>
        <p:spPr/>
        <p:txBody>
          <a:bodyPr/>
          <a:lstStyle/>
          <a:p>
            <a:r>
              <a:rPr lang="en-US" smtClean="0"/>
              <a:t>
              </a:t>
            </a:r>
            <a:endParaRPr lang="en-US"/>
          </a:p>
        </p:txBody>
      </p:sp>
      <p:sp>
        <p:nvSpPr>
          <p:cNvPr id="7" name="Slide Number Placeholder 6"/>
          <p:cNvSpPr>
            <a:spLocks noGrp="1"/>
          </p:cNvSpPr>
          <p:nvPr>
            <p:ph type="sldNum" sz="quarter" idx="12"/>
          </p:nvPr>
        </p:nvSpPr>
        <p:spPr/>
        <p:txBody>
          <a:bodyPr/>
          <a:lstStyle/>
          <a:p>
            <a:fld id="{B1AA4845-A08A-4DF4-8D99-E2E7B6D41C67}" type="slidenum">
              <a:rPr lang="en-US" smtClean="0"/>
              <a:pPr/>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spd="med">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DF812101-9BBC-4A60-8F1F-4F20DA7BA8C6}" type="datetime1">
              <a:rPr lang="en-US" smtClean="0"/>
              <a:pPr/>
              <a:t>4/15/12</a:t>
            </a:fld>
            <a:endParaRPr lang="en-US"/>
          </a:p>
        </p:txBody>
      </p:sp>
      <p:sp>
        <p:nvSpPr>
          <p:cNvPr id="4" name="Footer Placeholder 3"/>
          <p:cNvSpPr>
            <a:spLocks noGrp="1"/>
          </p:cNvSpPr>
          <p:nvPr>
            <p:ph type="ftr" sz="quarter" idx="11"/>
          </p:nvPr>
        </p:nvSpPr>
        <p:spPr/>
        <p:txBody>
          <a:bodyPr/>
          <a:lstStyle/>
          <a:p>
            <a:r>
              <a:rPr lang="en-US" smtClean="0"/>
              <a:t>
              </a:t>
            </a:r>
            <a:endParaRPr lang="en-US"/>
          </a:p>
        </p:txBody>
      </p:sp>
      <p:sp>
        <p:nvSpPr>
          <p:cNvPr id="5" name="Slide Number Placeholder 4"/>
          <p:cNvSpPr>
            <a:spLocks noGrp="1"/>
          </p:cNvSpPr>
          <p:nvPr>
            <p:ph type="sldNum" sz="quarter" idx="12"/>
          </p:nvPr>
        </p:nvSpPr>
        <p:spPr/>
        <p:txBody>
          <a:bodyPr/>
          <a:lstStyle/>
          <a:p>
            <a:fld id="{B1AA4845-A08A-4DF4-8D99-E2E7B6D41C67}"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FBB019-6738-465F-BF4B-F9F3D3520D73}" type="datetime1">
              <a:rPr lang="en-US" smtClean="0"/>
              <a:pPr/>
              <a:t>4/15/12</a:t>
            </a:fld>
            <a:endParaRPr lang="en-US"/>
          </a:p>
        </p:txBody>
      </p:sp>
      <p:sp>
        <p:nvSpPr>
          <p:cNvPr id="3" name="Footer Placeholder 2"/>
          <p:cNvSpPr>
            <a:spLocks noGrp="1"/>
          </p:cNvSpPr>
          <p:nvPr>
            <p:ph type="ftr" sz="quarter" idx="11"/>
          </p:nvPr>
        </p:nvSpPr>
        <p:spPr/>
        <p:txBody>
          <a:bodyPr/>
          <a:lstStyle/>
          <a:p>
            <a:r>
              <a:rPr lang="en-US" smtClean="0"/>
              <a:t>
              </a:t>
            </a:r>
            <a:endParaRPr lang="en-US"/>
          </a:p>
        </p:txBody>
      </p:sp>
      <p:sp>
        <p:nvSpPr>
          <p:cNvPr id="4" name="Slide Number Placeholder 3"/>
          <p:cNvSpPr>
            <a:spLocks noGrp="1"/>
          </p:cNvSpPr>
          <p:nvPr>
            <p:ph type="sldNum" sz="quarter" idx="12"/>
          </p:nvPr>
        </p:nvSpPr>
        <p:spPr/>
        <p:txBody>
          <a:bodyPr/>
          <a:lstStyle/>
          <a:p>
            <a:fld id="{B1AA4845-A08A-4DF4-8D99-E2E7B6D41C67}"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US"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914398" y="2866030"/>
            <a:ext cx="3563938"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FB6743-50FD-4EFD-9D28-A5A30E388563}" type="datetime1">
              <a:rPr lang="en-US" smtClean="0"/>
              <a:pPr/>
              <a:t>4/15/12</a:t>
            </a:fld>
            <a:endParaRPr lang="en-US"/>
          </a:p>
        </p:txBody>
      </p:sp>
      <p:sp>
        <p:nvSpPr>
          <p:cNvPr id="6" name="Footer Placeholder 5"/>
          <p:cNvSpPr>
            <a:spLocks noGrp="1"/>
          </p:cNvSpPr>
          <p:nvPr>
            <p:ph type="ftr" sz="quarter" idx="11"/>
          </p:nvPr>
        </p:nvSpPr>
        <p:spPr/>
        <p:txBody>
          <a:bodyPr/>
          <a:lstStyle/>
          <a:p>
            <a:r>
              <a:rPr lang="en-US" smtClean="0"/>
              <a:t>
              </a:t>
            </a:r>
            <a:endParaRPr lang="en-US"/>
          </a:p>
        </p:txBody>
      </p:sp>
      <p:sp>
        <p:nvSpPr>
          <p:cNvPr id="7" name="Slide Number Placeholder 6"/>
          <p:cNvSpPr>
            <a:spLocks noGrp="1"/>
          </p:cNvSpPr>
          <p:nvPr>
            <p:ph type="sldNum" sz="quarter" idx="12"/>
          </p:nvPr>
        </p:nvSpPr>
        <p:spPr/>
        <p:txBody>
          <a:bodyPr/>
          <a:lstStyle/>
          <a:p>
            <a:fld id="{B1AA4845-A08A-4DF4-8D99-E2E7B6D41C67}"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2EC423-B1E1-4707-B3FF-DA41721451E9}" type="datetime1">
              <a:rPr lang="en-US" smtClean="0"/>
              <a:pPr/>
              <a:t>4/15/12</a:t>
            </a:fld>
            <a:endParaRPr lang="en-US"/>
          </a:p>
        </p:txBody>
      </p:sp>
      <p:sp>
        <p:nvSpPr>
          <p:cNvPr id="6" name="Footer Placeholder 5"/>
          <p:cNvSpPr>
            <a:spLocks noGrp="1"/>
          </p:cNvSpPr>
          <p:nvPr>
            <p:ph type="ftr" sz="quarter" idx="11"/>
          </p:nvPr>
        </p:nvSpPr>
        <p:spPr/>
        <p:txBody>
          <a:bodyPr/>
          <a:lstStyle/>
          <a:p>
            <a:r>
              <a:rPr lang="en-US" smtClean="0"/>
              <a:t>
              </a:t>
            </a:r>
            <a:endParaRPr lang="en-US"/>
          </a:p>
        </p:txBody>
      </p:sp>
      <p:sp>
        <p:nvSpPr>
          <p:cNvPr id="7" name="Slide Number Placeholder 6"/>
          <p:cNvSpPr>
            <a:spLocks noGrp="1"/>
          </p:cNvSpPr>
          <p:nvPr>
            <p:ph type="sldNum" sz="quarter" idx="12"/>
          </p:nvPr>
        </p:nvSpPr>
        <p:spPr/>
        <p:txBody>
          <a:bodyPr/>
          <a:lstStyle/>
          <a:p>
            <a:fld id="{B1AA4845-A08A-4DF4-8D99-E2E7B6D41C67}" type="slidenum">
              <a:rPr lang="en-US" smtClean="0"/>
              <a:pPr/>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US" smtClean="0"/>
              <a:t>Click icon to add picture</a:t>
            </a:r>
            <a:endParaRPr/>
          </a:p>
        </p:txBody>
      </p:sp>
    </p:spTree>
  </p:cSld>
  <p:clrMapOvr>
    <a:masterClrMapping/>
  </p:clrMapOvr>
  <p:transition spd="med">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US" smtClean="0"/>
              <a:t>Click icon to add picture</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US" smtClean="0"/>
              <a:t>Click icon to add picture</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02687E-2412-4711-B583-5ADEA1951FF9}" type="datetime1">
              <a:rPr lang="en-US" smtClean="0"/>
              <a:pPr/>
              <a:t>4/15/12</a:t>
            </a:fld>
            <a:endParaRPr lang="en-US"/>
          </a:p>
        </p:txBody>
      </p:sp>
      <p:sp>
        <p:nvSpPr>
          <p:cNvPr id="6" name="Footer Placeholder 5"/>
          <p:cNvSpPr>
            <a:spLocks noGrp="1"/>
          </p:cNvSpPr>
          <p:nvPr>
            <p:ph type="ftr" sz="quarter" idx="11"/>
          </p:nvPr>
        </p:nvSpPr>
        <p:spPr/>
        <p:txBody>
          <a:bodyPr/>
          <a:lstStyle/>
          <a:p>
            <a:r>
              <a:rPr lang="en-US" smtClean="0"/>
              <a:t>
              </a:t>
            </a:r>
            <a:endParaRPr lang="en-US"/>
          </a:p>
        </p:txBody>
      </p:sp>
      <p:sp>
        <p:nvSpPr>
          <p:cNvPr id="7" name="Slide Number Placeholder 6"/>
          <p:cNvSpPr>
            <a:spLocks noGrp="1"/>
          </p:cNvSpPr>
          <p:nvPr>
            <p:ph type="sldNum" sz="quarter" idx="12"/>
          </p:nvPr>
        </p:nvSpPr>
        <p:spPr/>
        <p:txBody>
          <a:bodyPr/>
          <a:lstStyle/>
          <a:p>
            <a:fld id="{B1AA4845-A08A-4DF4-8D99-E2E7B6D41C67}"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02687E-2412-4711-B583-5ADEA1951FF9}" type="datetime1">
              <a:rPr lang="en-US" smtClean="0"/>
              <a:pPr/>
              <a:t>4/15/12</a:t>
            </a:fld>
            <a:endParaRPr lang="en-US"/>
          </a:p>
        </p:txBody>
      </p:sp>
      <p:sp>
        <p:nvSpPr>
          <p:cNvPr id="6" name="Footer Placeholder 5"/>
          <p:cNvSpPr>
            <a:spLocks noGrp="1"/>
          </p:cNvSpPr>
          <p:nvPr>
            <p:ph type="ftr" sz="quarter" idx="11"/>
          </p:nvPr>
        </p:nvSpPr>
        <p:spPr/>
        <p:txBody>
          <a:bodyPr/>
          <a:lstStyle/>
          <a:p>
            <a:r>
              <a:rPr lang="en-US" smtClean="0"/>
              <a:t>
              </a:t>
            </a:r>
            <a:endParaRPr lang="en-US"/>
          </a:p>
        </p:txBody>
      </p:sp>
      <p:sp>
        <p:nvSpPr>
          <p:cNvPr id="7" name="Slide Number Placeholder 6"/>
          <p:cNvSpPr>
            <a:spLocks noGrp="1"/>
          </p:cNvSpPr>
          <p:nvPr>
            <p:ph type="sldNum" sz="quarter" idx="12"/>
          </p:nvPr>
        </p:nvSpPr>
        <p:spPr/>
        <p:txBody>
          <a:bodyPr/>
          <a:lstStyle/>
          <a:p>
            <a:fld id="{B1AA4845-A08A-4DF4-8D99-E2E7B6D41C67}" type="slidenum">
              <a:rPr lang="en-US" smtClean="0"/>
              <a:pPr/>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US" smtClean="0"/>
              <a:t>Click icon to add picture</a:t>
            </a:r>
            <a:endParaRPr/>
          </a:p>
        </p:txBody>
      </p:sp>
    </p:spTree>
  </p:cSld>
  <p:clrMapOvr>
    <a:masterClrMapping/>
  </p:clrMapOvr>
  <p:transition spd="med">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02687E-2412-4711-B583-5ADEA1951FF9}" type="datetime1">
              <a:rPr lang="en-US" smtClean="0"/>
              <a:pPr/>
              <a:t>4/15/12</a:t>
            </a:fld>
            <a:endParaRPr lang="en-US"/>
          </a:p>
        </p:txBody>
      </p:sp>
      <p:sp>
        <p:nvSpPr>
          <p:cNvPr id="6" name="Footer Placeholder 5"/>
          <p:cNvSpPr>
            <a:spLocks noGrp="1"/>
          </p:cNvSpPr>
          <p:nvPr>
            <p:ph type="ftr" sz="quarter" idx="11"/>
          </p:nvPr>
        </p:nvSpPr>
        <p:spPr/>
        <p:txBody>
          <a:bodyPr/>
          <a:lstStyle/>
          <a:p>
            <a:r>
              <a:rPr lang="en-US" smtClean="0"/>
              <a:t>
              </a:t>
            </a:r>
            <a:endParaRPr lang="en-US"/>
          </a:p>
        </p:txBody>
      </p:sp>
      <p:sp>
        <p:nvSpPr>
          <p:cNvPr id="7" name="Slide Number Placeholder 6"/>
          <p:cNvSpPr>
            <a:spLocks noGrp="1"/>
          </p:cNvSpPr>
          <p:nvPr>
            <p:ph type="sldNum" sz="quarter" idx="12"/>
          </p:nvPr>
        </p:nvSpPr>
        <p:spPr/>
        <p:txBody>
          <a:bodyPr/>
          <a:lstStyle/>
          <a:p>
            <a:fld id="{B1AA4845-A08A-4DF4-8D99-E2E7B6D41C67}"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64CCBF61-3FF6-4CA4-B2D9-CE1AEEB251EA}" type="datetime1">
              <a:rPr lang="en-US" smtClean="0"/>
              <a:pPr/>
              <a:t>4/15/12</a:t>
            </a:fld>
            <a:endParaRPr lang="en-US"/>
          </a:p>
        </p:txBody>
      </p:sp>
      <p:sp>
        <p:nvSpPr>
          <p:cNvPr id="5" name="Footer Placeholder 4"/>
          <p:cNvSpPr>
            <a:spLocks noGrp="1"/>
          </p:cNvSpPr>
          <p:nvPr>
            <p:ph type="ftr" sz="quarter" idx="11"/>
          </p:nvPr>
        </p:nvSpPr>
        <p:spPr/>
        <p:txBody>
          <a:bodyPr/>
          <a:lstStyle/>
          <a:p>
            <a:r>
              <a:rPr lang="en-US" smtClean="0"/>
              <a:t>
              </a:t>
            </a:r>
            <a:endParaRPr lang="en-US"/>
          </a:p>
        </p:txBody>
      </p:sp>
      <p:sp>
        <p:nvSpPr>
          <p:cNvPr id="6" name="Slide Number Placeholder 5"/>
          <p:cNvSpPr>
            <a:spLocks noGrp="1"/>
          </p:cNvSpPr>
          <p:nvPr>
            <p:ph type="sldNum" sz="quarter" idx="12"/>
          </p:nvPr>
        </p:nvSpPr>
        <p:spPr/>
        <p:txBody>
          <a:bodyPr/>
          <a:lstStyle/>
          <a:p>
            <a:fld id="{B1AA4845-A08A-4DF4-8D99-E2E7B6D41C67}"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BE39A0D-6521-498F-8CB5-C8E975221F93}" type="datetime1">
              <a:rPr lang="en-US" smtClean="0"/>
              <a:pPr/>
              <a:t>4/15/12</a:t>
            </a:fld>
            <a:endParaRPr lang="en-US"/>
          </a:p>
        </p:txBody>
      </p:sp>
      <p:sp>
        <p:nvSpPr>
          <p:cNvPr id="5" name="Footer Placeholder 4"/>
          <p:cNvSpPr>
            <a:spLocks noGrp="1"/>
          </p:cNvSpPr>
          <p:nvPr>
            <p:ph type="ftr" sz="quarter" idx="11"/>
          </p:nvPr>
        </p:nvSpPr>
        <p:spPr/>
        <p:txBody>
          <a:bodyPr/>
          <a:lstStyle/>
          <a:p>
            <a:r>
              <a:rPr lang="en-US" smtClean="0"/>
              <a:t>
              </a:t>
            </a:r>
            <a:endParaRPr lang="en-US"/>
          </a:p>
        </p:txBody>
      </p:sp>
      <p:sp>
        <p:nvSpPr>
          <p:cNvPr id="6" name="Slide Number Placeholder 5"/>
          <p:cNvSpPr>
            <a:spLocks noGrp="1"/>
          </p:cNvSpPr>
          <p:nvPr>
            <p:ph type="sldNum" sz="quarter" idx="12"/>
          </p:nvPr>
        </p:nvSpPr>
        <p:spPr/>
        <p:txBody>
          <a:bodyPr/>
          <a:lstStyle/>
          <a:p>
            <a:fld id="{B1AA4845-A08A-4DF4-8D99-E2E7B6D41C67}"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showMasterPhAnim="0" type="title">
  <p:cSld name="1_Title Slide">
    <p:spTree>
      <p:nvGrpSpPr>
        <p:cNvPr id="1" name=""/>
        <p:cNvGrpSpPr/>
        <p:nvPr/>
      </p:nvGrpSpPr>
      <p:grpSpPr>
        <a:xfrm>
          <a:off x="0" y="0"/>
          <a:ext cx="0" cy="0"/>
          <a:chOff x="0" y="0"/>
          <a:chExt cx="0" cy="0"/>
        </a:xfrm>
      </p:grpSpPr>
    </p:spTree>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2514600" y="228600"/>
            <a:ext cx="6324600" cy="5334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228600" y="2209800"/>
            <a:ext cx="8763000" cy="4495800"/>
          </a:xfrm>
        </p:spPr>
        <p:txBody>
          <a:bodyPr/>
          <a:lstStyle/>
          <a:p>
            <a:endParaRPr lang="en-US"/>
          </a:p>
        </p:txBody>
      </p:sp>
    </p:spTree>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14600" y="228600"/>
            <a:ext cx="63246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2209800"/>
            <a:ext cx="43053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2209800"/>
            <a:ext cx="43053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theme" Target="../theme/theme1.xml"/><Relationship Id="rId25" Type="http://schemas.openxmlformats.org/officeDocument/2006/relationships/image" Target="../media/image6.wmf"/><Relationship Id="rId26" Type="http://schemas.openxmlformats.org/officeDocument/2006/relationships/image" Target="../media/image7.png"/><Relationship Id="rId27" Type="http://schemas.openxmlformats.org/officeDocument/2006/relationships/image" Target="../media/image8.png"/><Relationship Id="rId28" Type="http://schemas.openxmlformats.org/officeDocument/2006/relationships/image" Target="../media/image9.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7602687E-2412-4711-B583-5ADEA1951FF9}" type="datetime1">
              <a:rPr lang="en-US" smtClean="0"/>
              <a:pPr/>
              <a:t>4/15/12</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r>
              <a:rPr lang="en-US" smtClean="0"/>
              <a:t>
              </a:t>
            </a:r>
            <a:endParaRPr lang="en-US"/>
          </a:p>
        </p:txBody>
      </p:sp>
      <p:sp>
        <p:nvSpPr>
          <p:cNvPr id="6" name="Slide Number Placeholder 5"/>
          <p:cNvSpPr>
            <a:spLocks noGrp="1"/>
          </p:cNvSpPr>
          <p:nvPr>
            <p:ph type="sldNum" sz="quarter" idx="4"/>
          </p:nvPr>
        </p:nvSpPr>
        <p:spPr>
          <a:xfrm>
            <a:off x="7391400" y="5410200"/>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r>
              <a:rPr lang="en-US" dirty="0" smtClean="0"/>
              <a:t>1</a:t>
            </a:r>
            <a:endParaRPr lang="en-US" dirty="0"/>
          </a:p>
        </p:txBody>
      </p:sp>
      <p:pic>
        <p:nvPicPr>
          <p:cNvPr id="11" name="Picture 10"/>
          <p:cNvPicPr>
            <a:picLocks noChangeAspect="1"/>
          </p:cNvPicPr>
          <p:nvPr userDrawn="1"/>
        </p:nvPicPr>
        <p:blipFill>
          <a:blip r:embed="rId25"/>
          <a:stretch>
            <a:fillRect/>
          </a:stretch>
        </p:blipFill>
        <p:spPr>
          <a:xfrm>
            <a:off x="0" y="1"/>
            <a:ext cx="4114800" cy="3429000"/>
          </a:xfrm>
          <a:prstGeom prst="rect">
            <a:avLst/>
          </a:prstGeom>
        </p:spPr>
      </p:pic>
    </p:spTree>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 id="2147484000" r:id="rId12"/>
    <p:sldLayoutId id="2147484001" r:id="rId13"/>
    <p:sldLayoutId id="2147484002" r:id="rId14"/>
    <p:sldLayoutId id="2147484003" r:id="rId15"/>
    <p:sldLayoutId id="2147484004" r:id="rId16"/>
    <p:sldLayoutId id="2147484005" r:id="rId17"/>
    <p:sldLayoutId id="2147484006" r:id="rId18"/>
    <p:sldLayoutId id="2147484007" r:id="rId19"/>
    <p:sldLayoutId id="2147484008" r:id="rId20"/>
    <p:sldLayoutId id="2147484009" r:id="rId21"/>
    <p:sldLayoutId id="2147484010" r:id="rId22"/>
    <p:sldLayoutId id="2147484011" r:id="rId23"/>
  </p:sldLayoutIdLst>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10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6"/>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7"/>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8"/>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8"/>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8"/>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wmf"/><Relationship Id="rId4" Type="http://schemas.openxmlformats.org/officeDocument/2006/relationships/image" Target="../media/image14.wmf"/><Relationship Id="rId1" Type="http://schemas.openxmlformats.org/officeDocument/2006/relationships/slideLayout" Target="../slideLayouts/slideLayout21.xml"/><Relationship Id="rId2" Type="http://schemas.openxmlformats.org/officeDocument/2006/relationships/image" Target="../media/image13.w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3.wmf"/></Relationships>
</file>

<file path=ppt/slides/_rels/slide5.xml.rels><?xml version="1.0" encoding="UTF-8" standalone="yes"?>
<Relationships xmlns="http://schemas.openxmlformats.org/package/2006/relationships"><Relationship Id="rId3" Type="http://schemas.openxmlformats.org/officeDocument/2006/relationships/image" Target="../media/image6.wmf"/><Relationship Id="rId4" Type="http://schemas.openxmlformats.org/officeDocument/2006/relationships/image" Target="../media/image14.wmf"/><Relationship Id="rId1" Type="http://schemas.openxmlformats.org/officeDocument/2006/relationships/slideLayout" Target="../slideLayouts/slideLayout21.xml"/><Relationship Id="rId2" Type="http://schemas.openxmlformats.org/officeDocument/2006/relationships/image" Target="../media/image13.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hyperlink" Target="http://www.google.com/" TargetMode="External"/><Relationship Id="rId3" Type="http://schemas.openxmlformats.org/officeDocument/2006/relationships/hyperlink" Target="http://www.yahoo.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hyperlink" Target="http://www.dogpile.co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hyperlink" Target="http://www.brainboost.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hyperlink" Target="http://www.kartoo.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hyperlink" Target="http://www.whois.net.com/" TargetMode="External"/><Relationship Id="rId3" Type="http://schemas.openxmlformats.org/officeDocument/2006/relationships/hyperlink" Target="http://www.whois.net/"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encarta.msn.com/" TargetMode="External"/><Relationship Id="rId4" Type="http://schemas.openxmlformats.org/officeDocument/2006/relationships/image" Target="../media/image13.wmf"/><Relationship Id="rId1" Type="http://schemas.openxmlformats.org/officeDocument/2006/relationships/slideLayout" Target="../slideLayouts/slideLayout22.xml"/><Relationship Id="rId2" Type="http://schemas.openxmlformats.org/officeDocument/2006/relationships/hyperlink" Target="http://www.britannica.co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hyperlink" Target="http://search3.webfeat.org/bostonsearch.asp?cat=dbchildren" TargetMode="External"/><Relationship Id="rId3" Type="http://schemas.openxmlformats.org/officeDocument/2006/relationships/hyperlink" Target="http://kids.nypl.org/internet/reference.cf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6.wmf"/><Relationship Id="rId4" Type="http://schemas.openxmlformats.org/officeDocument/2006/relationships/image" Target="../media/image14.wmf"/><Relationship Id="rId1" Type="http://schemas.openxmlformats.org/officeDocument/2006/relationships/slideLayout" Target="../slideLayouts/slideLayout21.xml"/><Relationship Id="rId2" Type="http://schemas.openxmlformats.org/officeDocument/2006/relationships/image" Target="../media/image13.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hyperlink" Target="http://www.google.co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hyperlink" Target="http://www.dogpile.com/"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hyperlink" Target="http://www.lerc.educ.ubc.ca/LERC/outreach/lomcira2006/lomcirahandoutapril06.doc"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6.wmf"/><Relationship Id="rId4" Type="http://schemas.openxmlformats.org/officeDocument/2006/relationships/image" Target="../media/image14.wmf"/><Relationship Id="rId1" Type="http://schemas.openxmlformats.org/officeDocument/2006/relationships/slideLayout" Target="../slideLayouts/slideLayout21.xml"/><Relationship Id="rId2" Type="http://schemas.openxmlformats.org/officeDocument/2006/relationships/image" Target="../media/image13.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hyperlink" Target="http://library.thinkquest.org/4034/dagama.html"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80" name="Rectangle 12"/>
          <p:cNvSpPr>
            <a:spLocks noGrp="1" noChangeArrowheads="1"/>
          </p:cNvSpPr>
          <p:nvPr>
            <p:ph type="ctrTitle" idx="4294967295"/>
          </p:nvPr>
        </p:nvSpPr>
        <p:spPr bwMode="auto">
          <a:xfrm>
            <a:off x="2514600" y="3352800"/>
            <a:ext cx="6629400" cy="2667000"/>
          </a:xfrm>
          <a:prstGeom prst="rect">
            <a:avLst/>
          </a:prstGeom>
          <a:noFill/>
          <a:ln>
            <a:miter lim="800000"/>
            <a:headEnd/>
            <a:tailEnd/>
          </a:ln>
        </p:spPr>
        <p:txBody>
          <a:bodyPr/>
          <a:lstStyle/>
          <a:p>
            <a:pPr algn="ctr"/>
            <a:r>
              <a:rPr lang="en-US" sz="4400" dirty="0" smtClean="0"/>
              <a:t>Working Through the </a:t>
            </a:r>
            <a:r>
              <a:rPr lang="en-US" sz="4400" dirty="0"/>
              <a:t>Web</a:t>
            </a:r>
            <a:r>
              <a:rPr lang="en-US" dirty="0"/>
              <a:t/>
            </a:r>
            <a:br>
              <a:rPr lang="en-US" dirty="0"/>
            </a:br>
            <a:r>
              <a:rPr lang="en-US" sz="3200" dirty="0"/>
              <a:t>Conducting Research on the Internet</a:t>
            </a:r>
          </a:p>
        </p:txBody>
      </p:sp>
      <p:pic>
        <p:nvPicPr>
          <p:cNvPr id="5" name="Picture 10" descr="j0250214[1]"/>
          <p:cNvPicPr>
            <a:picLocks noChangeAspect="1" noChangeArrowheads="1"/>
          </p:cNvPicPr>
          <p:nvPr/>
        </p:nvPicPr>
        <p:blipFill>
          <a:blip r:embed="rId2" cstate="print"/>
          <a:srcRect/>
          <a:stretch>
            <a:fillRect/>
          </a:stretch>
        </p:blipFill>
        <p:spPr bwMode="auto">
          <a:xfrm>
            <a:off x="4876800" y="762000"/>
            <a:ext cx="3895787" cy="3033713"/>
          </a:xfrm>
          <a:prstGeom prst="rect">
            <a:avLst/>
          </a:prstGeom>
          <a:noFill/>
        </p:spPr>
      </p:pic>
      <p:pic>
        <p:nvPicPr>
          <p:cNvPr id="6" name="Picture 5"/>
          <p:cNvPicPr>
            <a:picLocks noChangeAspect="1"/>
          </p:cNvPicPr>
          <p:nvPr/>
        </p:nvPicPr>
        <p:blipFill>
          <a:blip r:embed="rId3"/>
          <a:stretch>
            <a:fillRect/>
          </a:stretch>
        </p:blipFill>
        <p:spPr>
          <a:xfrm>
            <a:off x="0" y="0"/>
            <a:ext cx="3405350" cy="2743200"/>
          </a:xfrm>
          <a:prstGeom prst="rect">
            <a:avLst/>
          </a:prstGeom>
        </p:spPr>
      </p:pic>
      <p:pic>
        <p:nvPicPr>
          <p:cNvPr id="7" name="Picture 50" descr="j0234072[1]"/>
          <p:cNvPicPr>
            <a:picLocks noChangeAspect="1" noChangeArrowheads="1"/>
          </p:cNvPicPr>
          <p:nvPr/>
        </p:nvPicPr>
        <p:blipFill>
          <a:blip r:embed="rId4" cstate="print"/>
          <a:srcRect/>
          <a:stretch>
            <a:fillRect/>
          </a:stretch>
        </p:blipFill>
        <p:spPr bwMode="auto">
          <a:xfrm>
            <a:off x="1828800" y="762000"/>
            <a:ext cx="2895600" cy="3202506"/>
          </a:xfrm>
          <a:prstGeom prst="rect">
            <a:avLst/>
          </a:prstGeom>
          <a:noFill/>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p:txBody>
          <a:bodyPr/>
          <a:lstStyle/>
          <a:p>
            <a:r>
              <a:rPr lang="en-US" sz="3600" dirty="0" smtClean="0"/>
              <a:t>Working </a:t>
            </a:r>
            <a:r>
              <a:rPr lang="en-US" sz="3600" dirty="0"/>
              <a:t>Through the Web</a:t>
            </a:r>
          </a:p>
        </p:txBody>
      </p:sp>
      <p:sp>
        <p:nvSpPr>
          <p:cNvPr id="13318" name="AutoShape 6"/>
          <p:cNvSpPr>
            <a:spLocks noChangeArrowheads="1"/>
          </p:cNvSpPr>
          <p:nvPr/>
        </p:nvSpPr>
        <p:spPr bwMode="gray">
          <a:xfrm>
            <a:off x="1600200" y="3352800"/>
            <a:ext cx="5410200" cy="5334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2400" i="0">
                <a:solidFill>
                  <a:schemeClr val="bg1"/>
                </a:solidFill>
              </a:rPr>
              <a:t>1. Different Types of Search Engines</a:t>
            </a:r>
          </a:p>
        </p:txBody>
      </p:sp>
      <p:sp>
        <p:nvSpPr>
          <p:cNvPr id="13319" name="AutoShape 7"/>
          <p:cNvSpPr>
            <a:spLocks noChangeArrowheads="1"/>
          </p:cNvSpPr>
          <p:nvPr/>
        </p:nvSpPr>
        <p:spPr bwMode="gray">
          <a:xfrm>
            <a:off x="1600200" y="4191000"/>
            <a:ext cx="5410200" cy="533400"/>
          </a:xfrm>
          <a:prstGeom prst="roundRect">
            <a:avLst>
              <a:gd name="adj" fmla="val 12796"/>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2400" i="0">
                <a:solidFill>
                  <a:schemeClr val="bg1"/>
                </a:solidFill>
              </a:rPr>
              <a:t>2. How to Search on the Internet</a:t>
            </a:r>
            <a:r>
              <a:rPr lang="en-US" sz="2400" b="0" i="0">
                <a:solidFill>
                  <a:schemeClr val="bg1"/>
                </a:solidFill>
              </a:rPr>
              <a:t> </a:t>
            </a:r>
          </a:p>
        </p:txBody>
      </p:sp>
      <p:sp>
        <p:nvSpPr>
          <p:cNvPr id="13320" name="AutoShape 8"/>
          <p:cNvSpPr>
            <a:spLocks noChangeArrowheads="1"/>
          </p:cNvSpPr>
          <p:nvPr/>
        </p:nvSpPr>
        <p:spPr bwMode="gray">
          <a:xfrm>
            <a:off x="1600200" y="5029200"/>
            <a:ext cx="5410200" cy="533400"/>
          </a:xfrm>
          <a:prstGeom prst="roundRect">
            <a:avLst>
              <a:gd name="adj" fmla="val 19046"/>
            </a:avLst>
          </a:prstGeom>
          <a:gradFill rotWithShape="1">
            <a:gsLst>
              <a:gs pos="0">
                <a:schemeClr val="hlink">
                  <a:gamma/>
                  <a:shade val="46275"/>
                  <a:invGamma/>
                </a:schemeClr>
              </a:gs>
              <a:gs pos="50000">
                <a:schemeClr val="hlink"/>
              </a:gs>
              <a:gs pos="100000">
                <a:schemeClr val="hlink">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2400" i="0">
                <a:solidFill>
                  <a:schemeClr val="bg1"/>
                </a:solidFill>
              </a:rPr>
              <a:t>3. How to cite your sources</a:t>
            </a:r>
            <a:r>
              <a:rPr lang="en-US" sz="2400" b="0" i="0">
                <a:solidFill>
                  <a:schemeClr val="bg1"/>
                </a:solidFill>
              </a:rPr>
              <a:t> </a:t>
            </a:r>
          </a:p>
        </p:txBody>
      </p:sp>
      <p:sp>
        <p:nvSpPr>
          <p:cNvPr id="13324" name="AutoShape 12"/>
          <p:cNvSpPr>
            <a:spLocks noChangeArrowheads="1"/>
          </p:cNvSpPr>
          <p:nvPr/>
        </p:nvSpPr>
        <p:spPr bwMode="gray">
          <a:xfrm>
            <a:off x="838200" y="1905000"/>
            <a:ext cx="7391400" cy="914400"/>
          </a:xfrm>
          <a:prstGeom prst="roundRect">
            <a:avLst>
              <a:gd name="adj" fmla="val 19046"/>
            </a:avLst>
          </a:prstGeom>
          <a:solidFill>
            <a:srgbClr val="FF0000">
              <a:alpha val="48000"/>
            </a:srgbClr>
          </a:soli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i="0">
                <a:solidFill>
                  <a:schemeClr val="bg1"/>
                </a:solidFill>
              </a:rPr>
              <a:t>This presentation will teach you about: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8"/>
                                        </p:tgtEl>
                                        <p:attrNameLst>
                                          <p:attrName>style.visibility</p:attrName>
                                        </p:attrNameLst>
                                      </p:cBhvr>
                                      <p:to>
                                        <p:strVal val="visible"/>
                                      </p:to>
                                    </p:set>
                                    <p:anim calcmode="lin" valueType="num">
                                      <p:cBhvr additive="base">
                                        <p:cTn id="7" dur="500" fill="hold"/>
                                        <p:tgtEl>
                                          <p:spTgt spid="13318"/>
                                        </p:tgtEl>
                                        <p:attrNameLst>
                                          <p:attrName>ppt_x</p:attrName>
                                        </p:attrNameLst>
                                      </p:cBhvr>
                                      <p:tavLst>
                                        <p:tav tm="0">
                                          <p:val>
                                            <p:strVal val="#ppt_x"/>
                                          </p:val>
                                        </p:tav>
                                        <p:tav tm="100000">
                                          <p:val>
                                            <p:strVal val="#ppt_x"/>
                                          </p:val>
                                        </p:tav>
                                      </p:tavLst>
                                    </p:anim>
                                    <p:anim calcmode="lin" valueType="num">
                                      <p:cBhvr additive="base">
                                        <p:cTn id="8" dur="500" fill="hold"/>
                                        <p:tgtEl>
                                          <p:spTgt spid="133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319"/>
                                        </p:tgtEl>
                                        <p:attrNameLst>
                                          <p:attrName>style.visibility</p:attrName>
                                        </p:attrNameLst>
                                      </p:cBhvr>
                                      <p:to>
                                        <p:strVal val="visible"/>
                                      </p:to>
                                    </p:set>
                                    <p:anim calcmode="lin" valueType="num">
                                      <p:cBhvr additive="base">
                                        <p:cTn id="13" dur="500" fill="hold"/>
                                        <p:tgtEl>
                                          <p:spTgt spid="13319"/>
                                        </p:tgtEl>
                                        <p:attrNameLst>
                                          <p:attrName>ppt_x</p:attrName>
                                        </p:attrNameLst>
                                      </p:cBhvr>
                                      <p:tavLst>
                                        <p:tav tm="0">
                                          <p:val>
                                            <p:strVal val="#ppt_x"/>
                                          </p:val>
                                        </p:tav>
                                        <p:tav tm="100000">
                                          <p:val>
                                            <p:strVal val="#ppt_x"/>
                                          </p:val>
                                        </p:tav>
                                      </p:tavLst>
                                    </p:anim>
                                    <p:anim calcmode="lin" valueType="num">
                                      <p:cBhvr additive="base">
                                        <p:cTn id="14" dur="500" fill="hold"/>
                                        <p:tgtEl>
                                          <p:spTgt spid="133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320"/>
                                        </p:tgtEl>
                                        <p:attrNameLst>
                                          <p:attrName>style.visibility</p:attrName>
                                        </p:attrNameLst>
                                      </p:cBhvr>
                                      <p:to>
                                        <p:strVal val="visible"/>
                                      </p:to>
                                    </p:set>
                                    <p:anim calcmode="lin" valueType="num">
                                      <p:cBhvr additive="base">
                                        <p:cTn id="19" dur="500" fill="hold"/>
                                        <p:tgtEl>
                                          <p:spTgt spid="13320"/>
                                        </p:tgtEl>
                                        <p:attrNameLst>
                                          <p:attrName>ppt_x</p:attrName>
                                        </p:attrNameLst>
                                      </p:cBhvr>
                                      <p:tavLst>
                                        <p:tav tm="0">
                                          <p:val>
                                            <p:strVal val="#ppt_x"/>
                                          </p:val>
                                        </p:tav>
                                        <p:tav tm="100000">
                                          <p:val>
                                            <p:strVal val="#ppt_x"/>
                                          </p:val>
                                        </p:tav>
                                      </p:tavLst>
                                    </p:anim>
                                    <p:anim calcmode="lin" valueType="num">
                                      <p:cBhvr additive="base">
                                        <p:cTn id="20" dur="500" fill="hold"/>
                                        <p:tgtEl>
                                          <p:spTgt spid="133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8" grpId="0" animBg="1"/>
      <p:bldP spid="13319" grpId="0" animBg="1"/>
      <p:bldP spid="13320" grpId="0" animBg="1"/>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graphicFrame>
        <p:nvGraphicFramePr>
          <p:cNvPr id="33810" name="Diagram 18"/>
          <p:cNvGraphicFramePr>
            <a:graphicFrameLocks/>
          </p:cNvGraphicFramePr>
          <p:nvPr>
            <p:ph type="dgm" idx="1"/>
          </p:nvPr>
        </p:nvGraphicFramePr>
        <p:xfrm>
          <a:off x="609600" y="2514600"/>
          <a:ext cx="8153400" cy="4724400"/>
        </p:xfrm>
        <a:graphic>
          <a:graphicData uri="http://schemas.openxmlformats.org/drawingml/2006/compatibility">
            <com:legacyDrawing xmlns:com="http://schemas.openxmlformats.org/drawingml/2006/compatibility" spid="_x0000_s33810"/>
          </a:graphicData>
        </a:graphic>
      </p:graphicFrame>
      <p:sp>
        <p:nvSpPr>
          <p:cNvPr id="33817" name="Text Box 25"/>
          <p:cNvSpPr txBox="1">
            <a:spLocks noChangeArrowheads="1"/>
          </p:cNvSpPr>
          <p:nvPr/>
        </p:nvSpPr>
        <p:spPr bwMode="auto">
          <a:xfrm>
            <a:off x="1295400" y="3657600"/>
            <a:ext cx="2667000" cy="2195513"/>
          </a:xfrm>
          <a:prstGeom prst="rect">
            <a:avLst/>
          </a:prstGeom>
          <a:noFill/>
          <a:ln w="9525">
            <a:noFill/>
            <a:miter lim="800000"/>
            <a:headEnd/>
            <a:tailEnd/>
          </a:ln>
          <a:effectLst/>
        </p:spPr>
        <p:txBody>
          <a:bodyPr>
            <a:spAutoFit/>
          </a:bodyPr>
          <a:lstStyle/>
          <a:p>
            <a:pPr>
              <a:spcBef>
                <a:spcPct val="50000"/>
              </a:spcBef>
              <a:buFontTx/>
              <a:buChar char="•"/>
            </a:pPr>
            <a:r>
              <a:rPr lang="en-US" sz="1200" b="0" i="0"/>
              <a:t>Anyone can publish a Web page</a:t>
            </a:r>
          </a:p>
          <a:p>
            <a:pPr>
              <a:spcBef>
                <a:spcPct val="50000"/>
              </a:spcBef>
              <a:buFontTx/>
              <a:buChar char="•"/>
            </a:pPr>
            <a:r>
              <a:rPr lang="en-US" sz="1200" b="0" i="0"/>
              <a:t>No one checks to see if the information is true or false</a:t>
            </a:r>
          </a:p>
          <a:p>
            <a:pPr>
              <a:spcBef>
                <a:spcPct val="50000"/>
              </a:spcBef>
              <a:buFontTx/>
              <a:buChar char="•"/>
            </a:pPr>
            <a:r>
              <a:rPr lang="en-US" sz="1200" b="0" i="0"/>
              <a:t>There are millions of places to look for information</a:t>
            </a:r>
          </a:p>
          <a:p>
            <a:pPr>
              <a:spcBef>
                <a:spcPct val="50000"/>
              </a:spcBef>
              <a:buFontTx/>
              <a:buChar char="•"/>
            </a:pPr>
            <a:r>
              <a:rPr lang="en-US" sz="1200" b="0" i="0"/>
              <a:t>Using the Internet is much quicker</a:t>
            </a:r>
          </a:p>
          <a:p>
            <a:pPr>
              <a:spcBef>
                <a:spcPct val="50000"/>
              </a:spcBef>
              <a:buFontTx/>
              <a:buChar char="•"/>
            </a:pPr>
            <a:r>
              <a:rPr lang="en-US" sz="1200" b="0" i="0"/>
              <a:t>You can narrow down what you’re looking for more easily</a:t>
            </a:r>
          </a:p>
          <a:p>
            <a:pPr>
              <a:spcBef>
                <a:spcPct val="50000"/>
              </a:spcBef>
              <a:buFontTx/>
              <a:buChar char="•"/>
            </a:pPr>
            <a:r>
              <a:rPr lang="en-US" sz="1200" b="0" i="0"/>
              <a:t>The Internet uses search engines</a:t>
            </a:r>
          </a:p>
        </p:txBody>
      </p:sp>
      <p:sp>
        <p:nvSpPr>
          <p:cNvPr id="33819" name="Rectangle 27"/>
          <p:cNvSpPr>
            <a:spLocks noChangeArrowheads="1"/>
          </p:cNvSpPr>
          <p:nvPr/>
        </p:nvSpPr>
        <p:spPr bwMode="auto">
          <a:xfrm>
            <a:off x="3810000" y="3886200"/>
            <a:ext cx="1752600" cy="2133600"/>
          </a:xfrm>
          <a:prstGeom prst="rect">
            <a:avLst/>
          </a:prstGeom>
          <a:noFill/>
          <a:ln w="9525">
            <a:noFill/>
            <a:miter lim="800000"/>
            <a:headEnd/>
            <a:tailEnd/>
          </a:ln>
          <a:effectLst/>
        </p:spPr>
        <p:txBody>
          <a:bodyPr wrap="none" anchor="ctr"/>
          <a:lstStyle/>
          <a:p>
            <a:pPr>
              <a:buFontTx/>
              <a:buChar char="•"/>
            </a:pPr>
            <a:r>
              <a:rPr lang="en-US" sz="1200" b="0" i="0"/>
              <a:t>Both provide sources </a:t>
            </a:r>
          </a:p>
          <a:p>
            <a:r>
              <a:rPr lang="en-US" sz="1200" b="0" i="0"/>
              <a:t>of information</a:t>
            </a:r>
          </a:p>
          <a:p>
            <a:endParaRPr lang="en-US" sz="1200" b="0" i="0"/>
          </a:p>
          <a:p>
            <a:pPr>
              <a:buFontTx/>
              <a:buChar char="•"/>
            </a:pPr>
            <a:r>
              <a:rPr lang="en-US" sz="1200" b="0" i="0"/>
              <a:t>Both are viewed by </a:t>
            </a:r>
          </a:p>
          <a:p>
            <a:r>
              <a:rPr lang="en-US" sz="1200" b="0" i="0"/>
              <a:t>millions of people each </a:t>
            </a:r>
          </a:p>
          <a:p>
            <a:r>
              <a:rPr lang="en-US" sz="1200" b="0" i="0"/>
              <a:t>day</a:t>
            </a:r>
          </a:p>
          <a:p>
            <a:endParaRPr lang="en-US" sz="1200" b="0" i="0"/>
          </a:p>
          <a:p>
            <a:endParaRPr lang="en-US" sz="1200" b="0" i="0"/>
          </a:p>
          <a:p>
            <a:endParaRPr lang="en-US" sz="1200" b="0" i="0"/>
          </a:p>
        </p:txBody>
      </p:sp>
      <p:sp>
        <p:nvSpPr>
          <p:cNvPr id="33821" name="Text Box 29"/>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33822" name="Text Box 30"/>
          <p:cNvSpPr txBox="1">
            <a:spLocks noChangeArrowheads="1"/>
          </p:cNvSpPr>
          <p:nvPr/>
        </p:nvSpPr>
        <p:spPr bwMode="auto">
          <a:xfrm>
            <a:off x="1905000" y="1295400"/>
            <a:ext cx="6248400" cy="923330"/>
          </a:xfrm>
          <a:prstGeom prst="rect">
            <a:avLst/>
          </a:prstGeom>
          <a:noFill/>
          <a:ln w="9525">
            <a:noFill/>
            <a:miter lim="800000"/>
            <a:headEnd/>
            <a:tailEnd/>
          </a:ln>
          <a:effectLst/>
        </p:spPr>
        <p:txBody>
          <a:bodyPr wrap="square">
            <a:spAutoFit/>
          </a:bodyPr>
          <a:lstStyle/>
          <a:p>
            <a:pPr>
              <a:spcBef>
                <a:spcPct val="50000"/>
              </a:spcBef>
            </a:pPr>
            <a:r>
              <a:rPr lang="en-US" sz="1800" dirty="0" smtClean="0">
                <a:solidFill>
                  <a:srgbClr val="000000"/>
                </a:solidFill>
              </a:rPr>
              <a:t>The VENN diagram below compares and contrasts the characteristics of the internet and books/texts. Can </a:t>
            </a:r>
            <a:r>
              <a:rPr lang="en-US" sz="1800" dirty="0">
                <a:solidFill>
                  <a:srgbClr val="000000"/>
                </a:solidFill>
              </a:rPr>
              <a:t>you think of any other ways they are different? The same?</a:t>
            </a:r>
          </a:p>
        </p:txBody>
      </p:sp>
      <p:sp>
        <p:nvSpPr>
          <p:cNvPr id="33820" name="Text Box 28"/>
          <p:cNvSpPr txBox="1">
            <a:spLocks noChangeArrowheads="1"/>
          </p:cNvSpPr>
          <p:nvPr/>
        </p:nvSpPr>
        <p:spPr bwMode="auto">
          <a:xfrm>
            <a:off x="5486400" y="3733800"/>
            <a:ext cx="2549525" cy="2103438"/>
          </a:xfrm>
          <a:prstGeom prst="rect">
            <a:avLst/>
          </a:prstGeom>
          <a:noFill/>
          <a:ln w="9525">
            <a:noFill/>
            <a:miter lim="800000"/>
            <a:headEnd/>
            <a:tailEnd/>
          </a:ln>
          <a:effectLst/>
        </p:spPr>
        <p:txBody>
          <a:bodyPr>
            <a:spAutoFit/>
          </a:bodyPr>
          <a:lstStyle/>
          <a:p>
            <a:pPr>
              <a:spcBef>
                <a:spcPct val="50000"/>
              </a:spcBef>
              <a:buFontTx/>
              <a:buChar char="•"/>
            </a:pPr>
            <a:r>
              <a:rPr lang="en-US" sz="1200" b="0" i="0"/>
              <a:t>A book has to be published by a publishing company</a:t>
            </a:r>
          </a:p>
          <a:p>
            <a:pPr>
              <a:spcBef>
                <a:spcPct val="50000"/>
              </a:spcBef>
              <a:buFontTx/>
              <a:buChar char="•"/>
            </a:pPr>
            <a:r>
              <a:rPr lang="en-US" sz="1200" b="0" i="0"/>
              <a:t>Editors check and verify the information</a:t>
            </a:r>
          </a:p>
          <a:p>
            <a:pPr>
              <a:spcBef>
                <a:spcPct val="50000"/>
              </a:spcBef>
              <a:buFontTx/>
              <a:buChar char="•"/>
            </a:pPr>
            <a:r>
              <a:rPr lang="en-US" sz="1200" b="0" i="0"/>
              <a:t>Looking for a book can be more time consuming</a:t>
            </a:r>
          </a:p>
          <a:p>
            <a:pPr>
              <a:spcBef>
                <a:spcPct val="50000"/>
              </a:spcBef>
              <a:buFontTx/>
              <a:buChar char="•"/>
            </a:pPr>
            <a:r>
              <a:rPr lang="en-US" sz="1200" b="0" i="0"/>
              <a:t>You have to visit a library</a:t>
            </a:r>
          </a:p>
          <a:p>
            <a:pPr>
              <a:spcBef>
                <a:spcPct val="50000"/>
              </a:spcBef>
              <a:buFontTx/>
              <a:buChar char="•"/>
            </a:pPr>
            <a:r>
              <a:rPr lang="en-US" sz="1200" b="0" i="0"/>
              <a:t>The library uses the Dewey Decimal System</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810"/>
                                        </p:tgtEl>
                                        <p:attrNameLst>
                                          <p:attrName>style.visibility</p:attrName>
                                        </p:attrNameLst>
                                      </p:cBhvr>
                                      <p:to>
                                        <p:strVal val="visible"/>
                                      </p:to>
                                    </p:set>
                                    <p:anim calcmode="lin" valueType="num">
                                      <p:cBhvr additive="base">
                                        <p:cTn id="7" dur="500" fill="hold"/>
                                        <p:tgtEl>
                                          <p:spTgt spid="33810"/>
                                        </p:tgtEl>
                                        <p:attrNameLst>
                                          <p:attrName>ppt_x</p:attrName>
                                        </p:attrNameLst>
                                      </p:cBhvr>
                                      <p:tavLst>
                                        <p:tav tm="0">
                                          <p:val>
                                            <p:strVal val="#ppt_x"/>
                                          </p:val>
                                        </p:tav>
                                        <p:tav tm="100000">
                                          <p:val>
                                            <p:strVal val="#ppt_x"/>
                                          </p:val>
                                        </p:tav>
                                      </p:tavLst>
                                    </p:anim>
                                    <p:anim calcmode="lin" valueType="num">
                                      <p:cBhvr additive="base">
                                        <p:cTn id="8" dur="500" fill="hold"/>
                                        <p:tgtEl>
                                          <p:spTgt spid="338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817"/>
                                        </p:tgtEl>
                                        <p:attrNameLst>
                                          <p:attrName>style.visibility</p:attrName>
                                        </p:attrNameLst>
                                      </p:cBhvr>
                                      <p:to>
                                        <p:strVal val="visible"/>
                                      </p:to>
                                    </p:set>
                                    <p:anim calcmode="lin" valueType="num">
                                      <p:cBhvr additive="base">
                                        <p:cTn id="13" dur="500" fill="hold"/>
                                        <p:tgtEl>
                                          <p:spTgt spid="33817"/>
                                        </p:tgtEl>
                                        <p:attrNameLst>
                                          <p:attrName>ppt_x</p:attrName>
                                        </p:attrNameLst>
                                      </p:cBhvr>
                                      <p:tavLst>
                                        <p:tav tm="0">
                                          <p:val>
                                            <p:strVal val="#ppt_x"/>
                                          </p:val>
                                        </p:tav>
                                        <p:tav tm="100000">
                                          <p:val>
                                            <p:strVal val="#ppt_x"/>
                                          </p:val>
                                        </p:tav>
                                      </p:tavLst>
                                    </p:anim>
                                    <p:anim calcmode="lin" valueType="num">
                                      <p:cBhvr additive="base">
                                        <p:cTn id="14" dur="500" fill="hold"/>
                                        <p:tgtEl>
                                          <p:spTgt spid="338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820"/>
                                        </p:tgtEl>
                                        <p:attrNameLst>
                                          <p:attrName>style.visibility</p:attrName>
                                        </p:attrNameLst>
                                      </p:cBhvr>
                                      <p:to>
                                        <p:strVal val="visible"/>
                                      </p:to>
                                    </p:set>
                                    <p:anim calcmode="lin" valueType="num">
                                      <p:cBhvr additive="base">
                                        <p:cTn id="19" dur="500" fill="hold"/>
                                        <p:tgtEl>
                                          <p:spTgt spid="33820"/>
                                        </p:tgtEl>
                                        <p:attrNameLst>
                                          <p:attrName>ppt_x</p:attrName>
                                        </p:attrNameLst>
                                      </p:cBhvr>
                                      <p:tavLst>
                                        <p:tav tm="0">
                                          <p:val>
                                            <p:strVal val="#ppt_x"/>
                                          </p:val>
                                        </p:tav>
                                        <p:tav tm="100000">
                                          <p:val>
                                            <p:strVal val="#ppt_x"/>
                                          </p:val>
                                        </p:tav>
                                      </p:tavLst>
                                    </p:anim>
                                    <p:anim calcmode="lin" valueType="num">
                                      <p:cBhvr additive="base">
                                        <p:cTn id="20" dur="500" fill="hold"/>
                                        <p:tgtEl>
                                          <p:spTgt spid="338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3819"/>
                                        </p:tgtEl>
                                        <p:attrNameLst>
                                          <p:attrName>style.visibility</p:attrName>
                                        </p:attrNameLst>
                                      </p:cBhvr>
                                      <p:to>
                                        <p:strVal val="visible"/>
                                      </p:to>
                                    </p:set>
                                    <p:anim calcmode="lin" valueType="num">
                                      <p:cBhvr additive="base">
                                        <p:cTn id="25" dur="500" fill="hold"/>
                                        <p:tgtEl>
                                          <p:spTgt spid="33819"/>
                                        </p:tgtEl>
                                        <p:attrNameLst>
                                          <p:attrName>ppt_x</p:attrName>
                                        </p:attrNameLst>
                                      </p:cBhvr>
                                      <p:tavLst>
                                        <p:tav tm="0">
                                          <p:val>
                                            <p:strVal val="#ppt_x"/>
                                          </p:val>
                                        </p:tav>
                                        <p:tav tm="100000">
                                          <p:val>
                                            <p:strVal val="#ppt_x"/>
                                          </p:val>
                                        </p:tav>
                                      </p:tavLst>
                                    </p:anim>
                                    <p:anim calcmode="lin" valueType="num">
                                      <p:cBhvr additive="base">
                                        <p:cTn id="26" dur="500" fill="hold"/>
                                        <p:tgtEl>
                                          <p:spTgt spid="338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3822"/>
                                        </p:tgtEl>
                                        <p:attrNameLst>
                                          <p:attrName>style.visibility</p:attrName>
                                        </p:attrNameLst>
                                      </p:cBhvr>
                                      <p:to>
                                        <p:strVal val="visible"/>
                                      </p:to>
                                    </p:set>
                                    <p:anim calcmode="lin" valueType="num">
                                      <p:cBhvr additive="base">
                                        <p:cTn id="31" dur="500" fill="hold"/>
                                        <p:tgtEl>
                                          <p:spTgt spid="33822"/>
                                        </p:tgtEl>
                                        <p:attrNameLst>
                                          <p:attrName>ppt_x</p:attrName>
                                        </p:attrNameLst>
                                      </p:cBhvr>
                                      <p:tavLst>
                                        <p:tav tm="0">
                                          <p:val>
                                            <p:strVal val="#ppt_x"/>
                                          </p:val>
                                        </p:tav>
                                        <p:tav tm="100000">
                                          <p:val>
                                            <p:strVal val="#ppt_x"/>
                                          </p:val>
                                        </p:tav>
                                      </p:tavLst>
                                    </p:anim>
                                    <p:anim calcmode="lin" valueType="num">
                                      <p:cBhvr additive="base">
                                        <p:cTn id="32" dur="500" fill="hold"/>
                                        <p:tgtEl>
                                          <p:spTgt spid="338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33810" grpId="0"/>
      <p:bldP spid="33817" grpId="0"/>
      <p:bldP spid="33819" grpId="0"/>
      <p:bldP spid="33822" grpId="0"/>
      <p:bldP spid="33820" grpId="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58379" name="Text Box 11"/>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8380" name="Text Box 12"/>
          <p:cNvSpPr txBox="1">
            <a:spLocks noChangeArrowheads="1"/>
          </p:cNvSpPr>
          <p:nvPr/>
        </p:nvSpPr>
        <p:spPr bwMode="auto">
          <a:xfrm>
            <a:off x="1524000" y="1524000"/>
            <a:ext cx="6781800" cy="3236913"/>
          </a:xfrm>
          <a:prstGeom prst="rect">
            <a:avLst/>
          </a:prstGeom>
          <a:noFill/>
          <a:ln w="9525">
            <a:noFill/>
            <a:miter lim="800000"/>
            <a:headEnd/>
            <a:tailEnd/>
          </a:ln>
          <a:effectLst/>
        </p:spPr>
        <p:txBody>
          <a:bodyPr>
            <a:spAutoFit/>
          </a:bodyPr>
          <a:lstStyle/>
          <a:p>
            <a:pPr>
              <a:spcBef>
                <a:spcPct val="50000"/>
              </a:spcBef>
            </a:pPr>
            <a:r>
              <a:rPr lang="en-US" dirty="0">
                <a:solidFill>
                  <a:srgbClr val="000000"/>
                </a:solidFill>
              </a:rPr>
              <a:t>When might using the Internet be better than using a traditional text?</a:t>
            </a:r>
          </a:p>
          <a:p>
            <a:pPr>
              <a:spcBef>
                <a:spcPct val="50000"/>
              </a:spcBef>
              <a:buFontTx/>
              <a:buChar char="•"/>
            </a:pPr>
            <a:r>
              <a:rPr lang="en-US" sz="1800" i="0" dirty="0">
                <a:solidFill>
                  <a:srgbClr val="000000"/>
                </a:solidFill>
              </a:rPr>
              <a:t>Topics that are contemporary (modern topics) – The Internet has more up-to-date information on current events.</a:t>
            </a:r>
          </a:p>
          <a:p>
            <a:pPr>
              <a:spcBef>
                <a:spcPct val="50000"/>
              </a:spcBef>
              <a:buFontTx/>
              <a:buChar char="•"/>
            </a:pPr>
            <a:r>
              <a:rPr lang="en-US" sz="1800" i="0" dirty="0">
                <a:solidFill>
                  <a:srgbClr val="000000"/>
                </a:solidFill>
              </a:rPr>
              <a:t>Topics that are controversial – The Internet can give you a lot of different opinions on one topic. It can help you research a topic from different perspectives.</a:t>
            </a:r>
          </a:p>
          <a:p>
            <a:pPr>
              <a:spcBef>
                <a:spcPct val="50000"/>
              </a:spcBef>
              <a:buFontTx/>
              <a:buChar char="•"/>
            </a:pPr>
            <a:endParaRPr lang="en-US" dirty="0">
              <a:solidFill>
                <a:srgbClr val="000000"/>
              </a:solidFill>
            </a:endParaRPr>
          </a:p>
        </p:txBody>
      </p:sp>
      <p:pic>
        <p:nvPicPr>
          <p:cNvPr id="58383" name="Picture 15" descr="j0250214[1]"/>
          <p:cNvPicPr>
            <a:picLocks noChangeAspect="1" noChangeArrowheads="1"/>
          </p:cNvPicPr>
          <p:nvPr/>
        </p:nvPicPr>
        <p:blipFill>
          <a:blip r:embed="rId2" cstate="print"/>
          <a:srcRect/>
          <a:stretch>
            <a:fillRect/>
          </a:stretch>
        </p:blipFill>
        <p:spPr bwMode="auto">
          <a:xfrm>
            <a:off x="6019800" y="4419600"/>
            <a:ext cx="2819400" cy="2195513"/>
          </a:xfrm>
          <a:prstGeom prst="rect">
            <a:avLst/>
          </a:prstGeom>
          <a:noFill/>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8380"/>
                                        </p:tgtEl>
                                        <p:attrNameLst>
                                          <p:attrName>style.visibility</p:attrName>
                                        </p:attrNameLst>
                                      </p:cBhvr>
                                      <p:to>
                                        <p:strVal val="visible"/>
                                      </p:to>
                                    </p:set>
                                    <p:anim calcmode="lin" valueType="num">
                                      <p:cBhvr additive="base">
                                        <p:cTn id="7" dur="500" fill="hold"/>
                                        <p:tgtEl>
                                          <p:spTgt spid="58380"/>
                                        </p:tgtEl>
                                        <p:attrNameLst>
                                          <p:attrName>ppt_x</p:attrName>
                                        </p:attrNameLst>
                                      </p:cBhvr>
                                      <p:tavLst>
                                        <p:tav tm="0">
                                          <p:val>
                                            <p:strVal val="#ppt_x"/>
                                          </p:val>
                                        </p:tav>
                                        <p:tav tm="100000">
                                          <p:val>
                                            <p:strVal val="#ppt_x"/>
                                          </p:val>
                                        </p:tav>
                                      </p:tavLst>
                                    </p:anim>
                                    <p:anim calcmode="lin" valueType="num">
                                      <p:cBhvr additive="base">
                                        <p:cTn id="8" dur="500" fill="hold"/>
                                        <p:tgtEl>
                                          <p:spTgt spid="583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80"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60" name="Rectangle 4"/>
          <p:cNvSpPr>
            <a:spLocks noGrp="1" noChangeArrowheads="1"/>
          </p:cNvSpPr>
          <p:nvPr>
            <p:ph type="ctrTitle" idx="4294967295"/>
          </p:nvPr>
        </p:nvSpPr>
        <p:spPr bwMode="auto">
          <a:xfrm>
            <a:off x="2514600" y="3352800"/>
            <a:ext cx="6629400" cy="2667000"/>
          </a:xfrm>
          <a:prstGeom prst="rect">
            <a:avLst/>
          </a:prstGeom>
          <a:noFill/>
          <a:ln>
            <a:miter lim="800000"/>
            <a:headEnd/>
            <a:tailEnd/>
          </a:ln>
        </p:spPr>
        <p:txBody>
          <a:bodyPr/>
          <a:lstStyle/>
          <a:p>
            <a:pPr algn="ctr"/>
            <a:r>
              <a:rPr lang="en-US"/>
              <a:t>Session 1: Different Types of Search Engines</a:t>
            </a:r>
          </a:p>
        </p:txBody>
      </p:sp>
      <p:pic>
        <p:nvPicPr>
          <p:cNvPr id="3" name="Picture 10" descr="j0250214[1]"/>
          <p:cNvPicPr>
            <a:picLocks noChangeAspect="1" noChangeArrowheads="1"/>
          </p:cNvPicPr>
          <p:nvPr/>
        </p:nvPicPr>
        <p:blipFill>
          <a:blip r:embed="rId2" cstate="print"/>
          <a:srcRect/>
          <a:stretch>
            <a:fillRect/>
          </a:stretch>
        </p:blipFill>
        <p:spPr bwMode="auto">
          <a:xfrm>
            <a:off x="4876800" y="762000"/>
            <a:ext cx="3895787" cy="3033713"/>
          </a:xfrm>
          <a:prstGeom prst="rect">
            <a:avLst/>
          </a:prstGeom>
          <a:noFill/>
        </p:spPr>
      </p:pic>
      <p:pic>
        <p:nvPicPr>
          <p:cNvPr id="4" name="Picture 3"/>
          <p:cNvPicPr>
            <a:picLocks noChangeAspect="1"/>
          </p:cNvPicPr>
          <p:nvPr/>
        </p:nvPicPr>
        <p:blipFill>
          <a:blip r:embed="rId3"/>
          <a:stretch>
            <a:fillRect/>
          </a:stretch>
        </p:blipFill>
        <p:spPr>
          <a:xfrm>
            <a:off x="0" y="0"/>
            <a:ext cx="3405350" cy="2743200"/>
          </a:xfrm>
          <a:prstGeom prst="rect">
            <a:avLst/>
          </a:prstGeom>
        </p:spPr>
      </p:pic>
      <p:pic>
        <p:nvPicPr>
          <p:cNvPr id="5" name="Picture 50" descr="j0234072[1]"/>
          <p:cNvPicPr>
            <a:picLocks noChangeAspect="1" noChangeArrowheads="1"/>
          </p:cNvPicPr>
          <p:nvPr/>
        </p:nvPicPr>
        <p:blipFill>
          <a:blip r:embed="rId4" cstate="print"/>
          <a:srcRect/>
          <a:stretch>
            <a:fillRect/>
          </a:stretch>
        </p:blipFill>
        <p:spPr bwMode="auto">
          <a:xfrm>
            <a:off x="1828800" y="762000"/>
            <a:ext cx="2895600" cy="3202506"/>
          </a:xfrm>
          <a:prstGeom prst="rect">
            <a:avLst/>
          </a:prstGeom>
          <a:noFill/>
        </p:spPr>
      </p:pic>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35856" name="Rectangle 16"/>
          <p:cNvSpPr>
            <a:spLocks noGrp="1" noChangeArrowheads="1"/>
          </p:cNvSpPr>
          <p:nvPr>
            <p:ph type="body" idx="4294967295"/>
          </p:nvPr>
        </p:nvSpPr>
        <p:spPr>
          <a:xfrm>
            <a:off x="609600" y="1828800"/>
            <a:ext cx="7696200" cy="4419600"/>
          </a:xfrm>
          <a:noFill/>
          <a:ln/>
        </p:spPr>
        <p:txBody>
          <a:bodyPr>
            <a:noAutofit/>
          </a:bodyPr>
          <a:lstStyle/>
          <a:p>
            <a:pPr>
              <a:lnSpc>
                <a:spcPct val="120000"/>
              </a:lnSpc>
              <a:spcBef>
                <a:spcPts val="0"/>
              </a:spcBef>
            </a:pPr>
            <a:r>
              <a:rPr lang="en-US" sz="1800" kern="0" dirty="0">
                <a:latin typeface="Helvetica"/>
              </a:rPr>
              <a:t>A </a:t>
            </a:r>
            <a:r>
              <a:rPr lang="en-US" sz="1800" u="sng" kern="0" dirty="0">
                <a:latin typeface="Helvetica"/>
              </a:rPr>
              <a:t>Search Engine</a:t>
            </a:r>
            <a:r>
              <a:rPr lang="en-US" sz="1800" kern="0" dirty="0">
                <a:latin typeface="Helvetica"/>
              </a:rPr>
              <a:t> is a program that allows you to search the Internet for information</a:t>
            </a:r>
            <a:r>
              <a:rPr lang="en-US" sz="1800" kern="0" dirty="0" smtClean="0">
                <a:latin typeface="Helvetica"/>
              </a:rPr>
              <a:t>.</a:t>
            </a:r>
          </a:p>
          <a:p>
            <a:pPr>
              <a:lnSpc>
                <a:spcPct val="120000"/>
              </a:lnSpc>
              <a:spcBef>
                <a:spcPts val="0"/>
              </a:spcBef>
              <a:buNone/>
            </a:pPr>
            <a:endParaRPr lang="en-US" sz="1800" kern="0" dirty="0" smtClean="0">
              <a:latin typeface="Helvetica"/>
            </a:endParaRPr>
          </a:p>
          <a:p>
            <a:pPr>
              <a:lnSpc>
                <a:spcPct val="120000"/>
              </a:lnSpc>
              <a:spcBef>
                <a:spcPts val="0"/>
              </a:spcBef>
            </a:pPr>
            <a:r>
              <a:rPr lang="en-US" sz="1800" kern="0" dirty="0">
                <a:latin typeface="Helvetica"/>
              </a:rPr>
              <a:t>You might have heard of search engines like Google,</a:t>
            </a:r>
            <a:r>
              <a:rPr lang="en-US" sz="1800" kern="0" dirty="0" smtClean="0">
                <a:latin typeface="Helvetica"/>
              </a:rPr>
              <a:t> Bing, Yahoo</a:t>
            </a:r>
            <a:r>
              <a:rPr lang="en-US" sz="1800" kern="0" dirty="0">
                <a:latin typeface="Helvetica"/>
              </a:rPr>
              <a:t>!, or MSN. These are the most popular search engines</a:t>
            </a:r>
            <a:r>
              <a:rPr lang="en-US" sz="1800" kern="0" dirty="0" smtClean="0">
                <a:latin typeface="Helvetica"/>
              </a:rPr>
              <a:t>.</a:t>
            </a:r>
          </a:p>
          <a:p>
            <a:pPr>
              <a:lnSpc>
                <a:spcPct val="120000"/>
              </a:lnSpc>
              <a:spcBef>
                <a:spcPts val="0"/>
              </a:spcBef>
              <a:buNone/>
            </a:pPr>
            <a:endParaRPr lang="en-US" sz="1800" kern="0" dirty="0" smtClean="0">
              <a:latin typeface="Helvetica"/>
            </a:endParaRPr>
          </a:p>
          <a:p>
            <a:pPr>
              <a:lnSpc>
                <a:spcPct val="80000"/>
              </a:lnSpc>
            </a:pPr>
            <a:r>
              <a:rPr lang="en-US" sz="1800" kern="0" dirty="0">
                <a:latin typeface="Helvetica"/>
              </a:rPr>
              <a:t>There are lots of other excellent search engines on the Internet that you may never have heard of</a:t>
            </a:r>
            <a:r>
              <a:rPr lang="en-US" sz="1800" kern="0" dirty="0" smtClean="0">
                <a:latin typeface="Helvetica"/>
              </a:rPr>
              <a:t>!</a:t>
            </a:r>
          </a:p>
          <a:p>
            <a:pPr>
              <a:lnSpc>
                <a:spcPct val="80000"/>
              </a:lnSpc>
              <a:buNone/>
            </a:pPr>
            <a:endParaRPr lang="en-US" sz="1800" kern="0" dirty="0" smtClean="0">
              <a:latin typeface="Helvetica"/>
            </a:endParaRPr>
          </a:p>
          <a:p>
            <a:pPr>
              <a:lnSpc>
                <a:spcPct val="80000"/>
              </a:lnSpc>
            </a:pPr>
            <a:r>
              <a:rPr lang="en-US" sz="1800" kern="0" dirty="0">
                <a:latin typeface="Helvetica"/>
              </a:rPr>
              <a:t>Let’s look at the different types of search engines available on the Internet.</a:t>
            </a:r>
          </a:p>
          <a:p>
            <a:pPr>
              <a:lnSpc>
                <a:spcPct val="80000"/>
              </a:lnSpc>
            </a:pPr>
            <a:endParaRPr lang="en-US" sz="1800" dirty="0"/>
          </a:p>
          <a:p>
            <a:pPr>
              <a:lnSpc>
                <a:spcPct val="80000"/>
              </a:lnSpc>
              <a:buFont typeface="Wingdings" pitchFamily="2" charset="2"/>
              <a:buNone/>
            </a:pPr>
            <a:endParaRPr lang="en-US" sz="1800" dirty="0"/>
          </a:p>
          <a:p>
            <a:pPr>
              <a:lnSpc>
                <a:spcPct val="80000"/>
              </a:lnSpc>
              <a:buFont typeface="Wingdings" pitchFamily="2" charset="2"/>
              <a:buNone/>
            </a:pPr>
            <a:r>
              <a:rPr lang="en-US" sz="1800" dirty="0"/>
              <a:t>	</a:t>
            </a:r>
          </a:p>
        </p:txBody>
      </p:sp>
      <p:sp>
        <p:nvSpPr>
          <p:cNvPr id="35843" name="AutoShape 3"/>
          <p:cNvSpPr>
            <a:spLocks noChangeArrowheads="1"/>
          </p:cNvSpPr>
          <p:nvPr/>
        </p:nvSpPr>
        <p:spPr bwMode="gray">
          <a:xfrm>
            <a:off x="4114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dirty="0">
                <a:solidFill>
                  <a:schemeClr val="bg1"/>
                </a:solidFill>
              </a:rPr>
              <a:t> </a:t>
            </a:r>
            <a:r>
              <a:rPr lang="en-US" sz="1400" i="0" dirty="0">
                <a:solidFill>
                  <a:schemeClr val="bg1"/>
                </a:solidFill>
              </a:rPr>
              <a:t>Different Types of Search Engines</a:t>
            </a:r>
          </a:p>
        </p:txBody>
      </p:sp>
      <p:sp>
        <p:nvSpPr>
          <p:cNvPr id="35853" name="Text Box 1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35854" name="Text Box 1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36873" name="Rectangle 9"/>
          <p:cNvSpPr>
            <a:spLocks noGrp="1" noChangeArrowheads="1"/>
          </p:cNvSpPr>
          <p:nvPr>
            <p:ph type="body" idx="4294967295"/>
          </p:nvPr>
        </p:nvSpPr>
        <p:spPr>
          <a:xfrm>
            <a:off x="609600" y="1752600"/>
            <a:ext cx="8077200" cy="4495800"/>
          </a:xfrm>
          <a:noFill/>
          <a:ln/>
        </p:spPr>
        <p:txBody>
          <a:bodyPr/>
          <a:lstStyle/>
          <a:p>
            <a:r>
              <a:rPr lang="en-US" sz="2800" b="1" dirty="0"/>
              <a:t>Regular</a:t>
            </a:r>
            <a:r>
              <a:rPr lang="en-US" sz="2800" dirty="0"/>
              <a:t> Search Engines vs. </a:t>
            </a:r>
            <a:r>
              <a:rPr lang="en-US" sz="2800" b="1" dirty="0" err="1"/>
              <a:t>Metasearch</a:t>
            </a:r>
            <a:r>
              <a:rPr lang="en-US" sz="2800" dirty="0"/>
              <a:t> Engines</a:t>
            </a:r>
          </a:p>
          <a:p>
            <a:pPr lvl="1"/>
            <a:r>
              <a:rPr lang="en-US" sz="2500" dirty="0"/>
              <a:t>A regular search engine, like Google or Yahoo!, searches the Internet based on a given search term.</a:t>
            </a:r>
          </a:p>
          <a:p>
            <a:pPr lvl="2"/>
            <a:r>
              <a:rPr lang="en-US" dirty="0"/>
              <a:t>For example, typing </a:t>
            </a:r>
            <a:r>
              <a:rPr lang="en-US" dirty="0" smtClean="0"/>
              <a:t>“Galileo” </a:t>
            </a:r>
            <a:r>
              <a:rPr lang="en-US" dirty="0"/>
              <a:t>into Google will give you </a:t>
            </a:r>
            <a:r>
              <a:rPr lang="en-US" dirty="0" smtClean="0"/>
              <a:t>60,900,000 </a:t>
            </a:r>
            <a:r>
              <a:rPr lang="en-US" dirty="0"/>
              <a:t>“hits” or sites to visit for information.</a:t>
            </a:r>
          </a:p>
          <a:p>
            <a:pPr lvl="2"/>
            <a:r>
              <a:rPr lang="en-US" dirty="0"/>
              <a:t>Type the same term into Yahoo!, and you come up with </a:t>
            </a:r>
            <a:r>
              <a:rPr lang="en-US" dirty="0" smtClean="0"/>
              <a:t>49,300,000 </a:t>
            </a:r>
            <a:r>
              <a:rPr lang="en-US" dirty="0"/>
              <a:t>hits.</a:t>
            </a:r>
          </a:p>
          <a:p>
            <a:pPr lvl="1">
              <a:buFont typeface="Wingdings 2" pitchFamily="18" charset="2"/>
              <a:buNone/>
            </a:pPr>
            <a:endParaRPr lang="en-US" dirty="0"/>
          </a:p>
        </p:txBody>
      </p:sp>
      <p:sp>
        <p:nvSpPr>
          <p:cNvPr id="36868" name="Text Box 4"/>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36869"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36874" name="Text Box 10"/>
          <p:cNvSpPr txBox="1">
            <a:spLocks noChangeArrowheads="1"/>
          </p:cNvSpPr>
          <p:nvPr/>
        </p:nvSpPr>
        <p:spPr bwMode="auto">
          <a:xfrm>
            <a:off x="762000" y="4648200"/>
            <a:ext cx="6781800" cy="1465263"/>
          </a:xfrm>
          <a:prstGeom prst="rect">
            <a:avLst/>
          </a:prstGeom>
          <a:noFill/>
          <a:ln w="9525">
            <a:noFill/>
            <a:miter lim="800000"/>
            <a:headEnd/>
            <a:tailEnd/>
          </a:ln>
          <a:effectLst/>
        </p:spPr>
        <p:txBody>
          <a:bodyPr>
            <a:spAutoFit/>
          </a:bodyPr>
          <a:lstStyle/>
          <a:p>
            <a:pPr>
              <a:spcBef>
                <a:spcPct val="50000"/>
              </a:spcBef>
            </a:pPr>
            <a:r>
              <a:rPr lang="en-US" sz="1800" dirty="0" smtClean="0">
                <a:solidFill>
                  <a:srgbClr val="000000"/>
                </a:solidFill>
              </a:rPr>
              <a:t>2. TRY </a:t>
            </a:r>
            <a:r>
              <a:rPr lang="en-US" sz="1800" dirty="0">
                <a:solidFill>
                  <a:srgbClr val="000000"/>
                </a:solidFill>
              </a:rPr>
              <a:t>IT: Go to Google (</a:t>
            </a:r>
            <a:r>
              <a:rPr lang="en-US" sz="1800" dirty="0">
                <a:solidFill>
                  <a:schemeClr val="accent6">
                    <a:lumMod val="50000"/>
                  </a:schemeClr>
                </a:solidFill>
                <a:effectLst>
                  <a:outerShdw blurRad="50800" dist="50800" dir="5400000" algn="ctr" rotWithShape="0">
                    <a:schemeClr val="tx2"/>
                  </a:outerShdw>
                </a:effectLst>
                <a:hlinkClick r:id="rId2"/>
              </a:rPr>
              <a:t>www.google.com</a:t>
            </a:r>
            <a:r>
              <a:rPr lang="en-US" sz="1800" dirty="0">
                <a:solidFill>
                  <a:srgbClr val="000000"/>
                </a:solidFill>
              </a:rPr>
              <a:t>) and type in </a:t>
            </a:r>
            <a:r>
              <a:rPr lang="en-US" sz="1800" dirty="0" smtClean="0">
                <a:solidFill>
                  <a:srgbClr val="000000"/>
                </a:solidFill>
              </a:rPr>
              <a:t>“Galileo” </a:t>
            </a:r>
            <a:r>
              <a:rPr lang="en-US" sz="1800" dirty="0">
                <a:solidFill>
                  <a:srgbClr val="000000"/>
                </a:solidFill>
              </a:rPr>
              <a:t>Look at the sites that come up. Click on the first two or three sites. Do they look like they have good information? Now do the same in Yahoo! (</a:t>
            </a:r>
            <a:r>
              <a:rPr lang="en-US" sz="1800" dirty="0">
                <a:solidFill>
                  <a:srgbClr val="000000"/>
                </a:solidFill>
                <a:effectLst>
                  <a:outerShdw blurRad="50800" dist="50800" dir="5400000" algn="ctr" rotWithShape="0">
                    <a:schemeClr val="tx2"/>
                  </a:outerShdw>
                </a:effectLst>
                <a:hlinkClick r:id="rId3"/>
              </a:rPr>
              <a:t>www.yahoo.com</a:t>
            </a:r>
            <a:r>
              <a:rPr lang="en-US" sz="1800" dirty="0">
                <a:solidFill>
                  <a:srgbClr val="000000"/>
                </a:solidFill>
              </a:rPr>
              <a:t>). What differences do you notice?</a:t>
            </a:r>
          </a:p>
        </p:txBody>
      </p:sp>
      <p:sp>
        <p:nvSpPr>
          <p:cNvPr id="8" name="AutoShape 3"/>
          <p:cNvSpPr>
            <a:spLocks noChangeArrowheads="1"/>
          </p:cNvSpPr>
          <p:nvPr/>
        </p:nvSpPr>
        <p:spPr bwMode="gray">
          <a:xfrm>
            <a:off x="4114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dirty="0">
                <a:solidFill>
                  <a:schemeClr val="bg1"/>
                </a:solidFill>
              </a:rPr>
              <a:t> </a:t>
            </a:r>
            <a:r>
              <a:rPr lang="en-US" sz="1400" i="0" dirty="0">
                <a:solidFill>
                  <a:schemeClr val="bg1"/>
                </a:solidFill>
              </a:rPr>
              <a:t>Different Types of Search Engines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874"/>
                                        </p:tgtEl>
                                        <p:attrNameLst>
                                          <p:attrName>style.visibility</p:attrName>
                                        </p:attrNameLst>
                                      </p:cBhvr>
                                      <p:to>
                                        <p:strVal val="visible"/>
                                      </p:to>
                                    </p:set>
                                    <p:anim calcmode="lin" valueType="num">
                                      <p:cBhvr additive="base">
                                        <p:cTn id="7" dur="500" fill="hold"/>
                                        <p:tgtEl>
                                          <p:spTgt spid="36874"/>
                                        </p:tgtEl>
                                        <p:attrNameLst>
                                          <p:attrName>ppt_x</p:attrName>
                                        </p:attrNameLst>
                                      </p:cBhvr>
                                      <p:tavLst>
                                        <p:tav tm="0">
                                          <p:val>
                                            <p:strVal val="#ppt_x"/>
                                          </p:val>
                                        </p:tav>
                                        <p:tav tm="100000">
                                          <p:val>
                                            <p:strVal val="#ppt_x"/>
                                          </p:val>
                                        </p:tav>
                                      </p:tavLst>
                                    </p:anim>
                                    <p:anim calcmode="lin" valueType="num">
                                      <p:cBhvr additive="base">
                                        <p:cTn id="8" dur="500" fill="hold"/>
                                        <p:tgtEl>
                                          <p:spTgt spid="368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4" grpId="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37894" name="Rectangle 6"/>
          <p:cNvSpPr>
            <a:spLocks noGrp="1" noChangeArrowheads="1"/>
          </p:cNvSpPr>
          <p:nvPr>
            <p:ph type="body" idx="4294967295"/>
          </p:nvPr>
        </p:nvSpPr>
        <p:spPr>
          <a:xfrm>
            <a:off x="0" y="1295400"/>
            <a:ext cx="8763000" cy="4495800"/>
          </a:xfrm>
          <a:noFill/>
          <a:ln/>
        </p:spPr>
        <p:txBody>
          <a:bodyPr/>
          <a:lstStyle/>
          <a:p>
            <a:pPr>
              <a:buFont typeface="Wingdings" pitchFamily="2" charset="2"/>
              <a:buNone/>
            </a:pPr>
            <a:endParaRPr lang="en-US" sz="2800"/>
          </a:p>
          <a:p>
            <a:pPr lvl="1"/>
            <a:r>
              <a:rPr lang="en-US" sz="2500"/>
              <a:t>Why do Google and Yahoo! display different sites for the same word?</a:t>
            </a:r>
          </a:p>
          <a:p>
            <a:pPr lvl="2"/>
            <a:r>
              <a:rPr lang="en-US"/>
              <a:t>This is because of the way the engine searches!</a:t>
            </a:r>
          </a:p>
          <a:p>
            <a:pPr lvl="3"/>
            <a:r>
              <a:rPr lang="en-US"/>
              <a:t>Google and Yahoo! use different search methods. While many of the sites they show you are the same, some are different. </a:t>
            </a:r>
          </a:p>
          <a:p>
            <a:pPr lvl="3">
              <a:buFont typeface="Wingdings 2" pitchFamily="18" charset="2"/>
              <a:buNone/>
            </a:pPr>
            <a:endParaRPr lang="en-US"/>
          </a:p>
          <a:p>
            <a:pPr lvl="1"/>
            <a:r>
              <a:rPr lang="en-US" sz="2500"/>
              <a:t>A Metasearch can streamline your search.</a:t>
            </a:r>
          </a:p>
          <a:p>
            <a:pPr lvl="2"/>
            <a:r>
              <a:rPr lang="en-US" sz="2100"/>
              <a:t>A Metasearch has the ability to search several search engines. </a:t>
            </a:r>
          </a:p>
          <a:p>
            <a:pPr lvl="1">
              <a:buFont typeface="Wingdings 2" pitchFamily="18" charset="2"/>
              <a:buNone/>
            </a:pPr>
            <a:endParaRPr lang="en-US" sz="2500"/>
          </a:p>
        </p:txBody>
      </p:sp>
      <p:sp>
        <p:nvSpPr>
          <p:cNvPr id="37892" name="Text Box 4"/>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37893"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7" name="AutoShape 3"/>
          <p:cNvSpPr>
            <a:spLocks noChangeArrowheads="1"/>
          </p:cNvSpPr>
          <p:nvPr/>
        </p:nvSpPr>
        <p:spPr bwMode="gray">
          <a:xfrm>
            <a:off x="4114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dirty="0">
                <a:solidFill>
                  <a:schemeClr val="bg1"/>
                </a:solidFill>
              </a:rPr>
              <a:t> </a:t>
            </a:r>
            <a:r>
              <a:rPr lang="en-US" sz="1400" i="0" dirty="0">
                <a:solidFill>
                  <a:schemeClr val="bg1"/>
                </a:solidFill>
              </a:rPr>
              <a:t>Different Types of Search Engines</a:t>
            </a:r>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39942" name="Rectangle 6"/>
          <p:cNvSpPr>
            <a:spLocks noGrp="1" noChangeArrowheads="1"/>
          </p:cNvSpPr>
          <p:nvPr>
            <p:ph type="body" idx="4294967295"/>
          </p:nvPr>
        </p:nvSpPr>
        <p:spPr>
          <a:xfrm>
            <a:off x="0" y="1447800"/>
            <a:ext cx="8915400" cy="5105400"/>
          </a:xfrm>
          <a:noFill/>
          <a:ln/>
        </p:spPr>
        <p:txBody>
          <a:bodyPr/>
          <a:lstStyle/>
          <a:p>
            <a:pPr>
              <a:buFont typeface="Wingdings" pitchFamily="2" charset="2"/>
              <a:buNone/>
            </a:pPr>
            <a:endParaRPr lang="en-US" sz="2800" dirty="0"/>
          </a:p>
          <a:p>
            <a:pPr lvl="1"/>
            <a:r>
              <a:rPr lang="en-US" sz="2500" dirty="0"/>
              <a:t>Let’s try using a </a:t>
            </a:r>
            <a:r>
              <a:rPr lang="en-US" sz="2500" dirty="0" err="1"/>
              <a:t>metasearch</a:t>
            </a:r>
            <a:r>
              <a:rPr lang="en-US" sz="2500" dirty="0"/>
              <a:t> engine to search information on </a:t>
            </a:r>
            <a:r>
              <a:rPr lang="en-US" sz="2500" dirty="0" smtClean="0"/>
              <a:t>“Galileo”</a:t>
            </a:r>
            <a:endParaRPr lang="en-US" sz="2500" dirty="0"/>
          </a:p>
          <a:p>
            <a:pPr lvl="1"/>
            <a:r>
              <a:rPr lang="en-US" sz="2500" i="1" dirty="0" err="1" smtClean="0"/>
              <a:t>Dogpile</a:t>
            </a:r>
            <a:r>
              <a:rPr lang="en-US" sz="2500" i="1" dirty="0" smtClean="0"/>
              <a:t> </a:t>
            </a:r>
            <a:r>
              <a:rPr lang="en-US" sz="2500" dirty="0" smtClean="0"/>
              <a:t>(</a:t>
            </a:r>
            <a:r>
              <a:rPr lang="en-US" sz="2500" b="1" dirty="0" smtClean="0">
                <a:hlinkClick r:id="rId2"/>
              </a:rPr>
              <a:t>www.dogpile.com</a:t>
            </a:r>
            <a:r>
              <a:rPr lang="en-US" sz="2500" dirty="0"/>
              <a:t>) is a </a:t>
            </a:r>
            <a:r>
              <a:rPr lang="en-US" sz="2500" dirty="0" err="1"/>
              <a:t>metasearch</a:t>
            </a:r>
            <a:r>
              <a:rPr lang="en-US" sz="2500" dirty="0"/>
              <a:t> engine that will search Google, Yahoo!, </a:t>
            </a:r>
            <a:r>
              <a:rPr lang="en-US" sz="2500" dirty="0" smtClean="0"/>
              <a:t>and Bing </a:t>
            </a:r>
            <a:r>
              <a:rPr lang="en-US" sz="2500" dirty="0"/>
              <a:t>all at once!</a:t>
            </a:r>
          </a:p>
          <a:p>
            <a:pPr lvl="1">
              <a:buFont typeface="Wingdings 2" pitchFamily="18" charset="2"/>
              <a:buNone/>
            </a:pPr>
            <a:endParaRPr lang="en-US" sz="2500" dirty="0"/>
          </a:p>
          <a:p>
            <a:pPr lvl="2">
              <a:buFont typeface="Wingdings" pitchFamily="2" charset="2"/>
              <a:buNone/>
            </a:pPr>
            <a:endParaRPr lang="en-US" sz="2100" dirty="0"/>
          </a:p>
          <a:p>
            <a:pPr lvl="1">
              <a:buFont typeface="Wingdings 2" pitchFamily="18" charset="2"/>
              <a:buNone/>
            </a:pPr>
            <a:endParaRPr lang="en-US" sz="2500" dirty="0"/>
          </a:p>
        </p:txBody>
      </p:sp>
      <p:sp>
        <p:nvSpPr>
          <p:cNvPr id="39940" name="Text Box 4"/>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39941"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39943" name="Text Box 7"/>
          <p:cNvSpPr txBox="1">
            <a:spLocks noChangeArrowheads="1"/>
          </p:cNvSpPr>
          <p:nvPr/>
        </p:nvSpPr>
        <p:spPr bwMode="auto">
          <a:xfrm>
            <a:off x="1447800" y="4191000"/>
            <a:ext cx="6781800" cy="1754326"/>
          </a:xfrm>
          <a:prstGeom prst="rect">
            <a:avLst/>
          </a:prstGeom>
          <a:noFill/>
          <a:ln w="9525">
            <a:noFill/>
            <a:miter lim="800000"/>
            <a:headEnd/>
            <a:tailEnd/>
          </a:ln>
          <a:effectLst/>
        </p:spPr>
        <p:txBody>
          <a:bodyPr>
            <a:spAutoFit/>
          </a:bodyPr>
          <a:lstStyle/>
          <a:p>
            <a:pPr>
              <a:spcBef>
                <a:spcPct val="50000"/>
              </a:spcBef>
            </a:pPr>
            <a:r>
              <a:rPr lang="en-US" sz="1800" dirty="0" smtClean="0">
                <a:solidFill>
                  <a:srgbClr val="000000"/>
                </a:solidFill>
              </a:rPr>
              <a:t>3. TRY </a:t>
            </a:r>
            <a:r>
              <a:rPr lang="en-US" sz="1800" dirty="0">
                <a:solidFill>
                  <a:srgbClr val="000000"/>
                </a:solidFill>
              </a:rPr>
              <a:t>IT: Go to </a:t>
            </a:r>
            <a:r>
              <a:rPr lang="en-US" sz="1800" dirty="0" smtClean="0">
                <a:solidFill>
                  <a:srgbClr val="000000"/>
                </a:solidFill>
                <a:effectLst>
                  <a:outerShdw blurRad="50800" dist="50800" dir="5400000" algn="ctr" rotWithShape="0">
                    <a:schemeClr val="tx2"/>
                  </a:outerShdw>
                </a:effectLst>
                <a:hlinkClick r:id="rId2"/>
              </a:rPr>
              <a:t>www.dogpile.com</a:t>
            </a:r>
            <a:r>
              <a:rPr lang="en-US" sz="1800" dirty="0" smtClean="0">
                <a:solidFill>
                  <a:srgbClr val="000000"/>
                </a:solidFill>
                <a:effectLst>
                  <a:outerShdw blurRad="50800" dist="50800" dir="5400000" algn="ctr" rotWithShape="0">
                    <a:schemeClr val="tx2"/>
                  </a:outerShdw>
                </a:effectLst>
              </a:rPr>
              <a:t> </a:t>
            </a:r>
            <a:r>
              <a:rPr lang="en-US" sz="1800" dirty="0">
                <a:solidFill>
                  <a:srgbClr val="000000"/>
                </a:solidFill>
              </a:rPr>
              <a:t>and type in </a:t>
            </a:r>
            <a:r>
              <a:rPr lang="en-US" sz="1800" dirty="0" smtClean="0">
                <a:solidFill>
                  <a:srgbClr val="000000"/>
                </a:solidFill>
              </a:rPr>
              <a:t>“Galileo”</a:t>
            </a:r>
            <a:endParaRPr lang="en-US" sz="1800" dirty="0" smtClean="0">
              <a:solidFill>
                <a:srgbClr val="000000"/>
              </a:solidFill>
            </a:endParaRPr>
          </a:p>
          <a:p>
            <a:pPr>
              <a:spcBef>
                <a:spcPct val="50000"/>
              </a:spcBef>
            </a:pPr>
            <a:r>
              <a:rPr lang="en-US" sz="1800" dirty="0" smtClean="0">
                <a:solidFill>
                  <a:srgbClr val="000000"/>
                </a:solidFill>
              </a:rPr>
              <a:t>You </a:t>
            </a:r>
            <a:r>
              <a:rPr lang="en-US" sz="1800" dirty="0">
                <a:solidFill>
                  <a:srgbClr val="000000"/>
                </a:solidFill>
              </a:rPr>
              <a:t>can look at all four search engines </a:t>
            </a:r>
            <a:r>
              <a:rPr lang="en-US" sz="1800" dirty="0" err="1" smtClean="0">
                <a:solidFill>
                  <a:srgbClr val="000000"/>
                </a:solidFill>
              </a:rPr>
              <a:t>combined.Search</a:t>
            </a:r>
            <a:r>
              <a:rPr lang="en-US" sz="1800" dirty="0" smtClean="0">
                <a:solidFill>
                  <a:srgbClr val="000000"/>
                </a:solidFill>
              </a:rPr>
              <a:t> for </a:t>
            </a:r>
            <a:r>
              <a:rPr lang="en-US" sz="1800" smtClean="0">
                <a:solidFill>
                  <a:srgbClr val="000000"/>
                </a:solidFill>
              </a:rPr>
              <a:t>metse </a:t>
            </a:r>
            <a:r>
              <a:rPr lang="en-US" sz="1800" dirty="0">
                <a:solidFill>
                  <a:srgbClr val="000000"/>
                </a:solidFill>
              </a:rPr>
              <a:t>or narrow your search to Google, Yahoo!, etc.</a:t>
            </a:r>
          </a:p>
          <a:p>
            <a:pPr>
              <a:spcBef>
                <a:spcPct val="50000"/>
              </a:spcBef>
            </a:pPr>
            <a:r>
              <a:rPr lang="en-US" sz="1800" dirty="0">
                <a:solidFill>
                  <a:srgbClr val="000000"/>
                </a:solidFill>
              </a:rPr>
              <a:t>How might a </a:t>
            </a:r>
            <a:r>
              <a:rPr lang="en-US" sz="1800" dirty="0" err="1">
                <a:solidFill>
                  <a:srgbClr val="000000"/>
                </a:solidFill>
              </a:rPr>
              <a:t>metasearch</a:t>
            </a:r>
            <a:r>
              <a:rPr lang="en-US" sz="1800" dirty="0">
                <a:solidFill>
                  <a:srgbClr val="000000"/>
                </a:solidFill>
              </a:rPr>
              <a:t> engine like </a:t>
            </a:r>
            <a:r>
              <a:rPr lang="en-US" sz="1800" dirty="0" err="1" smtClean="0">
                <a:solidFill>
                  <a:srgbClr val="000000"/>
                </a:solidFill>
              </a:rPr>
              <a:t>Dogpile</a:t>
            </a:r>
            <a:r>
              <a:rPr lang="en-US" sz="1800" dirty="0" smtClean="0">
                <a:solidFill>
                  <a:srgbClr val="000000"/>
                </a:solidFill>
              </a:rPr>
              <a:t> </a:t>
            </a:r>
            <a:r>
              <a:rPr lang="en-US" sz="1800" dirty="0">
                <a:solidFill>
                  <a:srgbClr val="000000"/>
                </a:solidFill>
              </a:rPr>
              <a:t>be more helpful than a regular search engine?</a:t>
            </a:r>
          </a:p>
        </p:txBody>
      </p:sp>
      <p:sp>
        <p:nvSpPr>
          <p:cNvPr id="8" name="AutoShape 3"/>
          <p:cNvSpPr>
            <a:spLocks noChangeArrowheads="1"/>
          </p:cNvSpPr>
          <p:nvPr/>
        </p:nvSpPr>
        <p:spPr bwMode="gray">
          <a:xfrm>
            <a:off x="4114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dirty="0">
                <a:solidFill>
                  <a:schemeClr val="bg1"/>
                </a:solidFill>
              </a:rPr>
              <a:t> </a:t>
            </a:r>
            <a:r>
              <a:rPr lang="en-US" sz="1400" i="0" dirty="0">
                <a:solidFill>
                  <a:schemeClr val="bg1"/>
                </a:solidFill>
              </a:rPr>
              <a:t>Different Types of Search Engines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9942">
                                            <p:txEl>
                                              <p:charRg st="1" end="61"/>
                                            </p:txEl>
                                          </p:spTgt>
                                        </p:tgtEl>
                                        <p:attrNameLst>
                                          <p:attrName>style.visibility</p:attrName>
                                        </p:attrNameLst>
                                      </p:cBhvr>
                                      <p:to>
                                        <p:strVal val="visible"/>
                                      </p:to>
                                    </p:set>
                                    <p:anim calcmode="lin" valueType="num">
                                      <p:cBhvr additive="base">
                                        <p:cTn id="7" dur="1000" fill="hold"/>
                                        <p:tgtEl>
                                          <p:spTgt spid="39942">
                                            <p:txEl>
                                              <p:charRg st="1" end="6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9942">
                                            <p:txEl>
                                              <p:charRg st="1" end="6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9942">
                                            <p:txEl>
                                              <p:charRg st="61" end="167"/>
                                            </p:txEl>
                                          </p:spTgt>
                                        </p:tgtEl>
                                        <p:attrNameLst>
                                          <p:attrName>style.visibility</p:attrName>
                                        </p:attrNameLst>
                                      </p:cBhvr>
                                      <p:to>
                                        <p:strVal val="visible"/>
                                      </p:to>
                                    </p:set>
                                    <p:anim calcmode="lin" valueType="num">
                                      <p:cBhvr additive="base">
                                        <p:cTn id="13" dur="1000" fill="hold"/>
                                        <p:tgtEl>
                                          <p:spTgt spid="39942">
                                            <p:txEl>
                                              <p:charRg st="61" end="167"/>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9942">
                                            <p:txEl>
                                              <p:charRg st="61" end="167"/>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9943"/>
                                        </p:tgtEl>
                                        <p:attrNameLst>
                                          <p:attrName>style.visibility</p:attrName>
                                        </p:attrNameLst>
                                      </p:cBhvr>
                                      <p:to>
                                        <p:strVal val="visible"/>
                                      </p:to>
                                    </p:set>
                                    <p:anim calcmode="lin" valueType="num">
                                      <p:cBhvr additive="base">
                                        <p:cTn id="19" dur="1000" fill="hold"/>
                                        <p:tgtEl>
                                          <p:spTgt spid="39943"/>
                                        </p:tgtEl>
                                        <p:attrNameLst>
                                          <p:attrName>ppt_x</p:attrName>
                                        </p:attrNameLst>
                                      </p:cBhvr>
                                      <p:tavLst>
                                        <p:tav tm="0">
                                          <p:val>
                                            <p:strVal val="#ppt_x"/>
                                          </p:val>
                                        </p:tav>
                                        <p:tav tm="100000">
                                          <p:val>
                                            <p:strVal val="#ppt_x"/>
                                          </p:val>
                                        </p:tav>
                                      </p:tavLst>
                                    </p:anim>
                                    <p:anim calcmode="lin" valueType="num">
                                      <p:cBhvr additive="base">
                                        <p:cTn id="20" dur="1000" fill="hold"/>
                                        <p:tgtEl>
                                          <p:spTgt spid="399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3"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40966" name="Rectangle 6"/>
          <p:cNvSpPr>
            <a:spLocks noGrp="1" noChangeArrowheads="1"/>
          </p:cNvSpPr>
          <p:nvPr>
            <p:ph type="body" idx="4294967295"/>
          </p:nvPr>
        </p:nvSpPr>
        <p:spPr>
          <a:xfrm>
            <a:off x="381000" y="1143000"/>
            <a:ext cx="8763000" cy="3733800"/>
          </a:xfrm>
          <a:noFill/>
          <a:ln/>
        </p:spPr>
        <p:txBody>
          <a:bodyPr/>
          <a:lstStyle/>
          <a:p>
            <a:pPr>
              <a:buFont typeface="Wingdings" pitchFamily="2" charset="2"/>
              <a:buNone/>
            </a:pPr>
            <a:endParaRPr lang="en-US" sz="2800" dirty="0"/>
          </a:p>
          <a:p>
            <a:r>
              <a:rPr lang="en-US" sz="2900" dirty="0"/>
              <a:t>There are other different types of search engines as well. Let’s look at three more search engines that can help you get better information about your topic.</a:t>
            </a:r>
          </a:p>
          <a:p>
            <a:pPr lvl="1"/>
            <a:r>
              <a:rPr lang="en-US" sz="2500" i="1" dirty="0" smtClean="0"/>
              <a:t>Yippy </a:t>
            </a:r>
            <a:r>
              <a:rPr lang="en-US" sz="2500" dirty="0" smtClean="0"/>
              <a:t>(www.yippy.com) </a:t>
            </a:r>
            <a:r>
              <a:rPr lang="en-US" sz="2500" dirty="0"/>
              <a:t>is a search engine that groups search results by category.</a:t>
            </a:r>
          </a:p>
          <a:p>
            <a:pPr lvl="1">
              <a:buFont typeface="Wingdings 2" pitchFamily="18" charset="2"/>
              <a:buNone/>
            </a:pPr>
            <a:endParaRPr lang="en-US" sz="2500" dirty="0"/>
          </a:p>
          <a:p>
            <a:pPr lvl="1">
              <a:buFont typeface="Wingdings 2" pitchFamily="18" charset="2"/>
              <a:buNone/>
            </a:pPr>
            <a:endParaRPr lang="en-US" sz="2500" dirty="0"/>
          </a:p>
        </p:txBody>
      </p:sp>
      <p:sp>
        <p:nvSpPr>
          <p:cNvPr id="40965"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40967" name="Text Box 7"/>
          <p:cNvSpPr txBox="1">
            <a:spLocks noChangeArrowheads="1"/>
          </p:cNvSpPr>
          <p:nvPr/>
        </p:nvSpPr>
        <p:spPr bwMode="auto">
          <a:xfrm>
            <a:off x="1143000" y="4648200"/>
            <a:ext cx="6781800" cy="1615827"/>
          </a:xfrm>
          <a:prstGeom prst="rect">
            <a:avLst/>
          </a:prstGeom>
          <a:noFill/>
          <a:ln w="9525">
            <a:noFill/>
            <a:miter lim="800000"/>
            <a:headEnd/>
            <a:tailEnd/>
          </a:ln>
          <a:effectLst/>
        </p:spPr>
        <p:txBody>
          <a:bodyPr>
            <a:spAutoFit/>
          </a:bodyPr>
          <a:lstStyle/>
          <a:p>
            <a:pPr>
              <a:spcBef>
                <a:spcPct val="50000"/>
              </a:spcBef>
            </a:pPr>
            <a:r>
              <a:rPr lang="en-US" sz="1800" dirty="0" smtClean="0">
                <a:solidFill>
                  <a:srgbClr val="000000"/>
                </a:solidFill>
              </a:rPr>
              <a:t>4. TRY </a:t>
            </a:r>
            <a:r>
              <a:rPr lang="en-US" sz="1800" dirty="0">
                <a:solidFill>
                  <a:srgbClr val="000000"/>
                </a:solidFill>
              </a:rPr>
              <a:t>IT: Go to </a:t>
            </a:r>
            <a:r>
              <a:rPr lang="en-US" sz="1800" dirty="0" smtClean="0">
                <a:solidFill>
                  <a:srgbClr val="000000"/>
                </a:solidFill>
              </a:rPr>
              <a:t>www.yippy.com </a:t>
            </a:r>
            <a:r>
              <a:rPr lang="en-US" sz="1800" dirty="0">
                <a:solidFill>
                  <a:srgbClr val="000000"/>
                </a:solidFill>
              </a:rPr>
              <a:t>and type in </a:t>
            </a:r>
            <a:r>
              <a:rPr lang="en-US" sz="1800" dirty="0" smtClean="0">
                <a:solidFill>
                  <a:srgbClr val="000000"/>
                </a:solidFill>
              </a:rPr>
              <a:t>“Galileo” </a:t>
            </a:r>
            <a:endParaRPr lang="en-US" sz="1800" dirty="0">
              <a:solidFill>
                <a:srgbClr val="000000"/>
              </a:solidFill>
            </a:endParaRPr>
          </a:p>
          <a:p>
            <a:pPr>
              <a:spcBef>
                <a:spcPct val="50000"/>
              </a:spcBef>
            </a:pPr>
            <a:r>
              <a:rPr lang="en-US" sz="1800" dirty="0">
                <a:solidFill>
                  <a:srgbClr val="000000"/>
                </a:solidFill>
              </a:rPr>
              <a:t>Notice the categories listed on the left-hand </a:t>
            </a:r>
            <a:r>
              <a:rPr lang="en-US" sz="1800" dirty="0" smtClean="0">
                <a:solidFill>
                  <a:srgbClr val="000000"/>
                </a:solidFill>
              </a:rPr>
              <a:t>column. </a:t>
            </a:r>
            <a:r>
              <a:rPr lang="en-US" sz="1800" dirty="0">
                <a:solidFill>
                  <a:srgbClr val="000000"/>
                </a:solidFill>
              </a:rPr>
              <a:t>You can use the categories to narrow your information. List the categories you might use to write a report about the life and accomplishments of </a:t>
            </a:r>
            <a:r>
              <a:rPr lang="en-US" sz="1800" dirty="0" smtClean="0">
                <a:solidFill>
                  <a:srgbClr val="000000"/>
                </a:solidFill>
              </a:rPr>
              <a:t>Galileo.</a:t>
            </a:r>
            <a:endParaRPr lang="en-US" sz="1800" dirty="0">
              <a:solidFill>
                <a:srgbClr val="000000"/>
              </a:solidFill>
            </a:endParaRPr>
          </a:p>
        </p:txBody>
      </p:sp>
      <p:sp>
        <p:nvSpPr>
          <p:cNvPr id="7" name="AutoShape 3"/>
          <p:cNvSpPr>
            <a:spLocks noChangeArrowheads="1"/>
          </p:cNvSpPr>
          <p:nvPr/>
        </p:nvSpPr>
        <p:spPr bwMode="gray">
          <a:xfrm>
            <a:off x="4114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dirty="0">
                <a:solidFill>
                  <a:schemeClr val="bg1"/>
                </a:solidFill>
              </a:rPr>
              <a:t> </a:t>
            </a:r>
            <a:r>
              <a:rPr lang="en-US" sz="1400" i="0" dirty="0">
                <a:solidFill>
                  <a:schemeClr val="bg1"/>
                </a:solidFill>
              </a:rPr>
              <a:t>Different Types of Search Engines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67"/>
                                        </p:tgtEl>
                                        <p:attrNameLst>
                                          <p:attrName>style.visibility</p:attrName>
                                        </p:attrNameLst>
                                      </p:cBhvr>
                                      <p:to>
                                        <p:strVal val="visible"/>
                                      </p:to>
                                    </p:set>
                                    <p:anim calcmode="lin" valueType="num">
                                      <p:cBhvr additive="base">
                                        <p:cTn id="7" dur="1000" fill="hold"/>
                                        <p:tgtEl>
                                          <p:spTgt spid="40967"/>
                                        </p:tgtEl>
                                        <p:attrNameLst>
                                          <p:attrName>ppt_x</p:attrName>
                                        </p:attrNameLst>
                                      </p:cBhvr>
                                      <p:tavLst>
                                        <p:tav tm="0">
                                          <p:val>
                                            <p:strVal val="#ppt_x"/>
                                          </p:val>
                                        </p:tav>
                                        <p:tav tm="100000">
                                          <p:val>
                                            <p:strVal val="#ppt_x"/>
                                          </p:val>
                                        </p:tav>
                                      </p:tavLst>
                                    </p:anim>
                                    <p:anim calcmode="lin" valueType="num">
                                      <p:cBhvr additive="base">
                                        <p:cTn id="8" dur="1000" fill="hold"/>
                                        <p:tgtEl>
                                          <p:spTgt spid="409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7"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41990" name="Rectangle 6"/>
          <p:cNvSpPr>
            <a:spLocks noGrp="1" noChangeArrowheads="1"/>
          </p:cNvSpPr>
          <p:nvPr>
            <p:ph type="body" idx="4294967295"/>
          </p:nvPr>
        </p:nvSpPr>
        <p:spPr>
          <a:xfrm>
            <a:off x="0" y="1447800"/>
            <a:ext cx="8763000" cy="3733800"/>
          </a:xfrm>
          <a:noFill/>
          <a:ln/>
        </p:spPr>
        <p:txBody>
          <a:bodyPr/>
          <a:lstStyle/>
          <a:p>
            <a:pPr>
              <a:buFont typeface="Wingdings" pitchFamily="2" charset="2"/>
              <a:buNone/>
            </a:pPr>
            <a:endParaRPr lang="en-US" sz="2800" dirty="0"/>
          </a:p>
          <a:p>
            <a:pPr lvl="1"/>
            <a:r>
              <a:rPr lang="en-US" sz="2500" i="1" dirty="0" err="1"/>
              <a:t>Brainboost</a:t>
            </a:r>
            <a:r>
              <a:rPr lang="en-US" sz="2500" i="1" dirty="0"/>
              <a:t> </a:t>
            </a:r>
            <a:r>
              <a:rPr lang="en-US" sz="2500" dirty="0"/>
              <a:t>(</a:t>
            </a:r>
            <a:r>
              <a:rPr lang="en-US" sz="2500" dirty="0">
                <a:hlinkClick r:id="rId2"/>
              </a:rPr>
              <a:t>www.brainboost.com</a:t>
            </a:r>
            <a:r>
              <a:rPr lang="en-US" sz="2500" dirty="0"/>
              <a:t>) is a search engine that allows you to type in a question rather than a search term. For example, if you wanted to know when </a:t>
            </a:r>
            <a:r>
              <a:rPr lang="en-US" sz="2500" dirty="0" smtClean="0"/>
              <a:t>Galileo discovered heliocentricity, </a:t>
            </a:r>
            <a:r>
              <a:rPr lang="en-US" sz="2500" dirty="0"/>
              <a:t>you could ask a specific question and get more detailed information.</a:t>
            </a:r>
          </a:p>
          <a:p>
            <a:pPr lvl="2">
              <a:buFont typeface="Wingdings" pitchFamily="2" charset="2"/>
              <a:buNone/>
            </a:pPr>
            <a:endParaRPr lang="en-US" sz="2100" dirty="0"/>
          </a:p>
          <a:p>
            <a:pPr lvl="1">
              <a:buFont typeface="Wingdings 2" pitchFamily="18" charset="2"/>
              <a:buNone/>
            </a:pPr>
            <a:endParaRPr lang="en-US" sz="2500" dirty="0"/>
          </a:p>
        </p:txBody>
      </p:sp>
      <p:sp>
        <p:nvSpPr>
          <p:cNvPr id="41988" name="Text Box 4"/>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41989"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41991" name="Text Box 7"/>
          <p:cNvSpPr txBox="1">
            <a:spLocks noChangeArrowheads="1"/>
          </p:cNvSpPr>
          <p:nvPr/>
        </p:nvSpPr>
        <p:spPr bwMode="auto">
          <a:xfrm>
            <a:off x="990600" y="4267200"/>
            <a:ext cx="6781800" cy="1878013"/>
          </a:xfrm>
          <a:prstGeom prst="rect">
            <a:avLst/>
          </a:prstGeom>
          <a:noFill/>
          <a:ln w="9525">
            <a:noFill/>
            <a:miter lim="800000"/>
            <a:headEnd/>
            <a:tailEnd/>
          </a:ln>
          <a:effectLst/>
        </p:spPr>
        <p:txBody>
          <a:bodyPr>
            <a:spAutoFit/>
          </a:bodyPr>
          <a:lstStyle/>
          <a:p>
            <a:pPr>
              <a:spcBef>
                <a:spcPct val="50000"/>
              </a:spcBef>
            </a:pPr>
            <a:r>
              <a:rPr lang="en-US" sz="1800" dirty="0" smtClean="0">
                <a:solidFill>
                  <a:srgbClr val="000000"/>
                </a:solidFill>
              </a:rPr>
              <a:t>5. TRY </a:t>
            </a:r>
            <a:r>
              <a:rPr lang="en-US" sz="1800" dirty="0">
                <a:solidFill>
                  <a:srgbClr val="000000"/>
                </a:solidFill>
              </a:rPr>
              <a:t>IT: Go to </a:t>
            </a:r>
            <a:r>
              <a:rPr lang="en-US" sz="1800" dirty="0">
                <a:solidFill>
                  <a:srgbClr val="000000"/>
                </a:solidFill>
                <a:hlinkClick r:id="rId2"/>
              </a:rPr>
              <a:t>www.brainboost.com</a:t>
            </a:r>
            <a:r>
              <a:rPr lang="en-US" sz="1800" dirty="0">
                <a:solidFill>
                  <a:srgbClr val="000000"/>
                </a:solidFill>
              </a:rPr>
              <a:t> and type in “When did </a:t>
            </a:r>
            <a:r>
              <a:rPr lang="en-US" sz="1800" dirty="0" smtClean="0">
                <a:solidFill>
                  <a:srgbClr val="000000"/>
                </a:solidFill>
              </a:rPr>
              <a:t>Galileo discover heliocentricity?”</a:t>
            </a:r>
            <a:endParaRPr lang="en-US" sz="1800" dirty="0">
              <a:solidFill>
                <a:srgbClr val="000000"/>
              </a:solidFill>
            </a:endParaRPr>
          </a:p>
          <a:p>
            <a:pPr>
              <a:spcBef>
                <a:spcPct val="50000"/>
              </a:spcBef>
            </a:pPr>
            <a:r>
              <a:rPr lang="en-US" sz="1800" dirty="0">
                <a:solidFill>
                  <a:srgbClr val="000000"/>
                </a:solidFill>
              </a:rPr>
              <a:t>How does the information you get differ from the information you got on other search engines? What else do you notice on the left hand side? How might this help you as well?</a:t>
            </a:r>
          </a:p>
        </p:txBody>
      </p:sp>
      <p:sp>
        <p:nvSpPr>
          <p:cNvPr id="8" name="AutoShape 3"/>
          <p:cNvSpPr>
            <a:spLocks noChangeArrowheads="1"/>
          </p:cNvSpPr>
          <p:nvPr/>
        </p:nvSpPr>
        <p:spPr bwMode="gray">
          <a:xfrm>
            <a:off x="4114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dirty="0">
                <a:solidFill>
                  <a:schemeClr val="bg1"/>
                </a:solidFill>
              </a:rPr>
              <a:t> </a:t>
            </a:r>
            <a:r>
              <a:rPr lang="en-US" sz="1400" i="0" dirty="0">
                <a:solidFill>
                  <a:schemeClr val="bg1"/>
                </a:solidFill>
              </a:rPr>
              <a:t>Different Types of Search Engines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991"/>
                                        </p:tgtEl>
                                        <p:attrNameLst>
                                          <p:attrName>style.visibility</p:attrName>
                                        </p:attrNameLst>
                                      </p:cBhvr>
                                      <p:to>
                                        <p:strVal val="visible"/>
                                      </p:to>
                                    </p:set>
                                    <p:anim calcmode="lin" valueType="num">
                                      <p:cBhvr additive="base">
                                        <p:cTn id="7" dur="1000" fill="hold"/>
                                        <p:tgtEl>
                                          <p:spTgt spid="41991"/>
                                        </p:tgtEl>
                                        <p:attrNameLst>
                                          <p:attrName>ppt_x</p:attrName>
                                        </p:attrNameLst>
                                      </p:cBhvr>
                                      <p:tavLst>
                                        <p:tav tm="0">
                                          <p:val>
                                            <p:strVal val="#ppt_x"/>
                                          </p:val>
                                        </p:tav>
                                        <p:tav tm="100000">
                                          <p:val>
                                            <p:strVal val="#ppt_x"/>
                                          </p:val>
                                        </p:tav>
                                      </p:tavLst>
                                    </p:anim>
                                    <p:anim calcmode="lin" valueType="num">
                                      <p:cBhvr additive="base">
                                        <p:cTn id="8" dur="1000" fill="hold"/>
                                        <p:tgtEl>
                                          <p:spTgt spid="419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1"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59398" name="Rectangle 6"/>
          <p:cNvSpPr>
            <a:spLocks noGrp="1" noChangeArrowheads="1"/>
          </p:cNvSpPr>
          <p:nvPr>
            <p:ph type="body" idx="4294967295"/>
          </p:nvPr>
        </p:nvSpPr>
        <p:spPr>
          <a:xfrm>
            <a:off x="381000" y="1447800"/>
            <a:ext cx="8763000" cy="3733800"/>
          </a:xfrm>
          <a:noFill/>
          <a:ln/>
        </p:spPr>
        <p:txBody>
          <a:bodyPr/>
          <a:lstStyle/>
          <a:p>
            <a:pPr>
              <a:lnSpc>
                <a:spcPct val="90000"/>
              </a:lnSpc>
              <a:buFont typeface="Wingdings" pitchFamily="2" charset="2"/>
              <a:buNone/>
            </a:pPr>
            <a:endParaRPr lang="en-US" sz="2800" dirty="0"/>
          </a:p>
          <a:p>
            <a:pPr lvl="1">
              <a:lnSpc>
                <a:spcPct val="90000"/>
              </a:lnSpc>
            </a:pPr>
            <a:r>
              <a:rPr lang="en-US" sz="2500" i="1" dirty="0" err="1"/>
              <a:t>KartOO</a:t>
            </a:r>
            <a:r>
              <a:rPr lang="en-US" sz="2500" i="1" dirty="0"/>
              <a:t> </a:t>
            </a:r>
            <a:r>
              <a:rPr lang="en-US" sz="2500" dirty="0"/>
              <a:t>(</a:t>
            </a:r>
            <a:r>
              <a:rPr lang="en-US" sz="2500" dirty="0">
                <a:hlinkClick r:id="rId2"/>
              </a:rPr>
              <a:t>www.kartoo.com</a:t>
            </a:r>
            <a:r>
              <a:rPr lang="en-US" sz="2500" dirty="0"/>
              <a:t>) is a search engine that shows your information in a map format. This helps you find multiple sites related to a specific topic. For example, it will show you several sites that give information on </a:t>
            </a:r>
            <a:r>
              <a:rPr lang="en-US" sz="2500" dirty="0" smtClean="0"/>
              <a:t>Galileo’s observations and Italy.</a:t>
            </a:r>
            <a:endParaRPr lang="en-US" sz="2500" dirty="0"/>
          </a:p>
          <a:p>
            <a:pPr lvl="2">
              <a:lnSpc>
                <a:spcPct val="90000"/>
              </a:lnSpc>
            </a:pPr>
            <a:r>
              <a:rPr lang="en-US" sz="2100" dirty="0"/>
              <a:t>This search engine is especially helpful for people who would prefer to see their results in a graphic organizer instead of a list.</a:t>
            </a:r>
          </a:p>
          <a:p>
            <a:pPr lvl="2">
              <a:lnSpc>
                <a:spcPct val="90000"/>
              </a:lnSpc>
              <a:buFont typeface="Wingdings" pitchFamily="2" charset="2"/>
              <a:buNone/>
            </a:pPr>
            <a:endParaRPr lang="en-US" sz="2100" dirty="0"/>
          </a:p>
          <a:p>
            <a:pPr lvl="1">
              <a:lnSpc>
                <a:spcPct val="90000"/>
              </a:lnSpc>
              <a:buFont typeface="Wingdings 2" pitchFamily="18" charset="2"/>
              <a:buNone/>
            </a:pPr>
            <a:endParaRPr lang="en-US" sz="2500" dirty="0"/>
          </a:p>
        </p:txBody>
      </p:sp>
      <p:sp>
        <p:nvSpPr>
          <p:cNvPr id="59396" name="Text Box 4"/>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9397"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59400" name="Text Box 8"/>
          <p:cNvSpPr txBox="1">
            <a:spLocks noChangeArrowheads="1"/>
          </p:cNvSpPr>
          <p:nvPr/>
        </p:nvSpPr>
        <p:spPr bwMode="auto">
          <a:xfrm>
            <a:off x="1219200" y="4953000"/>
            <a:ext cx="6781800" cy="1061829"/>
          </a:xfrm>
          <a:prstGeom prst="rect">
            <a:avLst/>
          </a:prstGeom>
          <a:noFill/>
          <a:ln w="9525">
            <a:noFill/>
            <a:miter lim="800000"/>
            <a:headEnd/>
            <a:tailEnd/>
          </a:ln>
          <a:effectLst/>
        </p:spPr>
        <p:txBody>
          <a:bodyPr>
            <a:spAutoFit/>
          </a:bodyPr>
          <a:lstStyle/>
          <a:p>
            <a:pPr>
              <a:spcBef>
                <a:spcPct val="50000"/>
              </a:spcBef>
            </a:pPr>
            <a:r>
              <a:rPr lang="en-US" sz="1800" dirty="0">
                <a:solidFill>
                  <a:srgbClr val="000000"/>
                </a:solidFill>
              </a:rPr>
              <a:t>6. TRY IT: Go to </a:t>
            </a:r>
            <a:r>
              <a:rPr lang="en-US" sz="1800" dirty="0">
                <a:solidFill>
                  <a:srgbClr val="000000"/>
                </a:solidFill>
                <a:hlinkClick r:id="rId2"/>
              </a:rPr>
              <a:t>www.kartoo.com</a:t>
            </a:r>
            <a:r>
              <a:rPr lang="en-US" sz="1800" dirty="0">
                <a:solidFill>
                  <a:srgbClr val="000000"/>
                </a:solidFill>
              </a:rPr>
              <a:t>  and type in </a:t>
            </a:r>
            <a:r>
              <a:rPr lang="en-US" sz="1800" dirty="0" smtClean="0">
                <a:solidFill>
                  <a:srgbClr val="000000"/>
                </a:solidFill>
              </a:rPr>
              <a:t>“</a:t>
            </a:r>
            <a:r>
              <a:rPr lang="en-US" sz="1800" dirty="0" err="1" smtClean="0">
                <a:solidFill>
                  <a:srgbClr val="000000"/>
                </a:solidFill>
              </a:rPr>
              <a:t>Gallileo</a:t>
            </a:r>
            <a:r>
              <a:rPr lang="en-US" sz="1800" dirty="0" smtClean="0">
                <a:solidFill>
                  <a:srgbClr val="000000"/>
                </a:solidFill>
              </a:rPr>
              <a:t>”</a:t>
            </a:r>
            <a:endParaRPr lang="en-US" sz="1800" dirty="0">
              <a:solidFill>
                <a:srgbClr val="000000"/>
              </a:solidFill>
            </a:endParaRPr>
          </a:p>
          <a:p>
            <a:pPr>
              <a:spcBef>
                <a:spcPct val="50000"/>
              </a:spcBef>
            </a:pPr>
            <a:r>
              <a:rPr lang="en-US" sz="1800" dirty="0">
                <a:solidFill>
                  <a:srgbClr val="000000"/>
                </a:solidFill>
              </a:rPr>
              <a:t>How might this site be more helpful than other sites? What makes it unique?</a:t>
            </a:r>
          </a:p>
        </p:txBody>
      </p:sp>
      <p:sp>
        <p:nvSpPr>
          <p:cNvPr id="8" name="AutoShape 3"/>
          <p:cNvSpPr>
            <a:spLocks noChangeArrowheads="1"/>
          </p:cNvSpPr>
          <p:nvPr/>
        </p:nvSpPr>
        <p:spPr bwMode="gray">
          <a:xfrm>
            <a:off x="4114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dirty="0">
                <a:solidFill>
                  <a:schemeClr val="bg1"/>
                </a:solidFill>
              </a:rPr>
              <a:t> </a:t>
            </a:r>
            <a:r>
              <a:rPr lang="en-US" sz="1400" i="0" dirty="0">
                <a:solidFill>
                  <a:schemeClr val="bg1"/>
                </a:solidFill>
              </a:rPr>
              <a:t>Different Types of Search Engines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9400"/>
                                        </p:tgtEl>
                                        <p:attrNameLst>
                                          <p:attrName>style.visibility</p:attrName>
                                        </p:attrNameLst>
                                      </p:cBhvr>
                                      <p:to>
                                        <p:strVal val="visible"/>
                                      </p:to>
                                    </p:set>
                                    <p:anim calcmode="lin" valueType="num">
                                      <p:cBhvr additive="base">
                                        <p:cTn id="7" dur="1000" fill="hold"/>
                                        <p:tgtEl>
                                          <p:spTgt spid="59400"/>
                                        </p:tgtEl>
                                        <p:attrNameLst>
                                          <p:attrName>ppt_x</p:attrName>
                                        </p:attrNameLst>
                                      </p:cBhvr>
                                      <p:tavLst>
                                        <p:tav tm="0">
                                          <p:val>
                                            <p:strVal val="#ppt_x"/>
                                          </p:val>
                                        </p:tav>
                                        <p:tav tm="100000">
                                          <p:val>
                                            <p:strVal val="#ppt_x"/>
                                          </p:val>
                                        </p:tav>
                                      </p:tavLst>
                                    </p:anim>
                                    <p:anim calcmode="lin" valueType="num">
                                      <p:cBhvr additive="base">
                                        <p:cTn id="8" dur="1000" fill="hold"/>
                                        <p:tgtEl>
                                          <p:spTgt spid="594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0" grpId="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59398" name="Rectangle 6"/>
          <p:cNvSpPr>
            <a:spLocks noGrp="1" noChangeArrowheads="1"/>
          </p:cNvSpPr>
          <p:nvPr>
            <p:ph type="body" idx="4294967295"/>
          </p:nvPr>
        </p:nvSpPr>
        <p:spPr>
          <a:xfrm>
            <a:off x="381000" y="1447800"/>
            <a:ext cx="8763000" cy="3733800"/>
          </a:xfrm>
          <a:noFill/>
          <a:ln/>
        </p:spPr>
        <p:txBody>
          <a:bodyPr/>
          <a:lstStyle/>
          <a:p>
            <a:pPr>
              <a:lnSpc>
                <a:spcPct val="90000"/>
              </a:lnSpc>
              <a:buFont typeface="Wingdings" pitchFamily="2" charset="2"/>
              <a:buNone/>
            </a:pPr>
            <a:endParaRPr lang="en-US" sz="2800" dirty="0"/>
          </a:p>
          <a:p>
            <a:pPr lvl="1">
              <a:lnSpc>
                <a:spcPct val="90000"/>
              </a:lnSpc>
            </a:pPr>
            <a:r>
              <a:rPr lang="en-US" sz="2500" i="1" dirty="0" err="1" smtClean="0"/>
              <a:t>Whois</a:t>
            </a:r>
            <a:r>
              <a:rPr lang="en-US" sz="2500" i="1" dirty="0" smtClean="0"/>
              <a:t> </a:t>
            </a:r>
            <a:r>
              <a:rPr lang="en-US" sz="2500" dirty="0" smtClean="0"/>
              <a:t>(</a:t>
            </a:r>
            <a:r>
              <a:rPr lang="en-US" sz="2500" dirty="0" smtClean="0">
                <a:hlinkClick r:id="rId2"/>
              </a:rPr>
              <a:t>www.whois.net</a:t>
            </a:r>
            <a:r>
              <a:rPr lang="en-US" sz="2500" dirty="0" smtClean="0"/>
              <a:t>) </a:t>
            </a:r>
            <a:r>
              <a:rPr lang="en-US" sz="2500" dirty="0"/>
              <a:t>is a search engine that shows </a:t>
            </a:r>
            <a:r>
              <a:rPr lang="en-US" sz="2500" dirty="0" smtClean="0"/>
              <a:t>you </a:t>
            </a:r>
            <a:r>
              <a:rPr lang="en-US" sz="2500" dirty="0"/>
              <a:t>information </a:t>
            </a:r>
            <a:r>
              <a:rPr lang="en-US" sz="2500" dirty="0" smtClean="0"/>
              <a:t>about website ownership. </a:t>
            </a:r>
            <a:r>
              <a:rPr lang="en-US" sz="2500" dirty="0"/>
              <a:t>This helps you </a:t>
            </a:r>
            <a:r>
              <a:rPr lang="en-US" sz="2500" dirty="0" smtClean="0"/>
              <a:t>validate the sincerity and or quality of information. related </a:t>
            </a:r>
            <a:r>
              <a:rPr lang="en-US" sz="2500" dirty="0"/>
              <a:t>to a specific topic. For example, it will </a:t>
            </a:r>
            <a:r>
              <a:rPr lang="en-US" sz="2500" dirty="0" smtClean="0"/>
              <a:t>show the name of the person who owns the website. </a:t>
            </a:r>
            <a:endParaRPr lang="en-US" sz="2500" dirty="0"/>
          </a:p>
          <a:p>
            <a:pPr lvl="2">
              <a:lnSpc>
                <a:spcPct val="90000"/>
              </a:lnSpc>
            </a:pPr>
            <a:r>
              <a:rPr lang="en-US" sz="2100" dirty="0"/>
              <a:t>This search engine is especially helpful </a:t>
            </a:r>
            <a:r>
              <a:rPr lang="en-US" sz="2100" dirty="0" smtClean="0"/>
              <a:t>when choosing official research websites for student use.</a:t>
            </a:r>
            <a:endParaRPr lang="en-US" sz="2100" dirty="0"/>
          </a:p>
          <a:p>
            <a:pPr lvl="2">
              <a:lnSpc>
                <a:spcPct val="90000"/>
              </a:lnSpc>
              <a:buFont typeface="Wingdings" pitchFamily="2" charset="2"/>
              <a:buNone/>
            </a:pPr>
            <a:endParaRPr lang="en-US" sz="2100" dirty="0"/>
          </a:p>
          <a:p>
            <a:pPr lvl="1">
              <a:lnSpc>
                <a:spcPct val="90000"/>
              </a:lnSpc>
              <a:buFont typeface="Wingdings 2" pitchFamily="18" charset="2"/>
              <a:buNone/>
            </a:pPr>
            <a:endParaRPr lang="en-US" sz="2500" dirty="0"/>
          </a:p>
        </p:txBody>
      </p:sp>
      <p:sp>
        <p:nvSpPr>
          <p:cNvPr id="59396" name="Text Box 4"/>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9397"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59400" name="Text Box 8"/>
          <p:cNvSpPr txBox="1">
            <a:spLocks noChangeArrowheads="1"/>
          </p:cNvSpPr>
          <p:nvPr/>
        </p:nvSpPr>
        <p:spPr bwMode="auto">
          <a:xfrm>
            <a:off x="1066800" y="4419600"/>
            <a:ext cx="7543800" cy="1892826"/>
          </a:xfrm>
          <a:prstGeom prst="rect">
            <a:avLst/>
          </a:prstGeom>
          <a:noFill/>
          <a:ln w="9525">
            <a:noFill/>
            <a:miter lim="800000"/>
            <a:headEnd/>
            <a:tailEnd/>
          </a:ln>
          <a:effectLst/>
        </p:spPr>
        <p:txBody>
          <a:bodyPr wrap="square">
            <a:spAutoFit/>
          </a:bodyPr>
          <a:lstStyle/>
          <a:p>
            <a:pPr>
              <a:spcBef>
                <a:spcPct val="50000"/>
              </a:spcBef>
            </a:pPr>
            <a:r>
              <a:rPr lang="en-US" sz="1800" dirty="0" smtClean="0">
                <a:solidFill>
                  <a:srgbClr val="000000"/>
                </a:solidFill>
              </a:rPr>
              <a:t>7. </a:t>
            </a:r>
            <a:r>
              <a:rPr lang="en-US" sz="1800" dirty="0">
                <a:solidFill>
                  <a:srgbClr val="000000"/>
                </a:solidFill>
              </a:rPr>
              <a:t>TRY IT: Go to</a:t>
            </a:r>
            <a:r>
              <a:rPr lang="en-US" sz="1800" dirty="0" smtClean="0">
                <a:solidFill>
                  <a:srgbClr val="000000"/>
                </a:solidFill>
              </a:rPr>
              <a:t> </a:t>
            </a:r>
            <a:r>
              <a:rPr lang="en-US" sz="1800" dirty="0" smtClean="0">
                <a:solidFill>
                  <a:srgbClr val="000000"/>
                </a:solidFill>
                <a:hlinkClick r:id="rId3"/>
              </a:rPr>
              <a:t>www.whois.net</a:t>
            </a:r>
            <a:r>
              <a:rPr lang="en-US" sz="1800" dirty="0" smtClean="0">
                <a:solidFill>
                  <a:srgbClr val="000000"/>
                </a:solidFill>
              </a:rPr>
              <a:t>  </a:t>
            </a:r>
            <a:r>
              <a:rPr lang="en-US" sz="1800" dirty="0">
                <a:solidFill>
                  <a:srgbClr val="000000"/>
                </a:solidFill>
              </a:rPr>
              <a:t>and type in </a:t>
            </a:r>
            <a:r>
              <a:rPr lang="en-US" sz="1800" dirty="0" smtClean="0">
                <a:solidFill>
                  <a:srgbClr val="000000"/>
                </a:solidFill>
              </a:rPr>
              <a:t>“</a:t>
            </a:r>
            <a:r>
              <a:rPr lang="en-US" sz="1800" dirty="0" err="1" smtClean="0">
                <a:solidFill>
                  <a:srgbClr val="000000"/>
                </a:solidFill>
              </a:rPr>
              <a:t>martinlutherking.org</a:t>
            </a:r>
            <a:r>
              <a:rPr lang="en-US" sz="1800" dirty="0" smtClean="0">
                <a:solidFill>
                  <a:srgbClr val="000000"/>
                </a:solidFill>
              </a:rPr>
              <a:t>”.  The organization that sponsors the site is notated in the entry: stormfront.org. Look up stormfront.org and see if you think the information on martinlutherking.org is biased.</a:t>
            </a:r>
            <a:endParaRPr lang="en-US" sz="1800" dirty="0">
              <a:solidFill>
                <a:srgbClr val="000000"/>
              </a:solidFill>
            </a:endParaRPr>
          </a:p>
          <a:p>
            <a:pPr>
              <a:spcBef>
                <a:spcPct val="50000"/>
              </a:spcBef>
            </a:pPr>
            <a:r>
              <a:rPr lang="en-US" sz="1800" dirty="0">
                <a:solidFill>
                  <a:srgbClr val="000000"/>
                </a:solidFill>
              </a:rPr>
              <a:t>How might this site be more helpful than other sites? What makes it unique?</a:t>
            </a:r>
          </a:p>
        </p:txBody>
      </p:sp>
      <p:sp>
        <p:nvSpPr>
          <p:cNvPr id="8" name="AutoShape 3"/>
          <p:cNvSpPr>
            <a:spLocks noChangeArrowheads="1"/>
          </p:cNvSpPr>
          <p:nvPr/>
        </p:nvSpPr>
        <p:spPr bwMode="gray">
          <a:xfrm>
            <a:off x="4114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dirty="0">
                <a:solidFill>
                  <a:schemeClr val="bg1"/>
                </a:solidFill>
              </a:rPr>
              <a:t> </a:t>
            </a:r>
            <a:r>
              <a:rPr lang="en-US" sz="1400" i="0" dirty="0">
                <a:solidFill>
                  <a:schemeClr val="bg1"/>
                </a:solidFill>
              </a:rPr>
              <a:t>Different Types of Search Engines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9400"/>
                                        </p:tgtEl>
                                        <p:attrNameLst>
                                          <p:attrName>style.visibility</p:attrName>
                                        </p:attrNameLst>
                                      </p:cBhvr>
                                      <p:to>
                                        <p:strVal val="visible"/>
                                      </p:to>
                                    </p:set>
                                    <p:anim calcmode="lin" valueType="num">
                                      <p:cBhvr additive="base">
                                        <p:cTn id="7" dur="1000" fill="hold"/>
                                        <p:tgtEl>
                                          <p:spTgt spid="59400"/>
                                        </p:tgtEl>
                                        <p:attrNameLst>
                                          <p:attrName>ppt_x</p:attrName>
                                        </p:attrNameLst>
                                      </p:cBhvr>
                                      <p:tavLst>
                                        <p:tav tm="0">
                                          <p:val>
                                            <p:strVal val="#ppt_x"/>
                                          </p:val>
                                        </p:tav>
                                        <p:tav tm="100000">
                                          <p:val>
                                            <p:strVal val="#ppt_x"/>
                                          </p:val>
                                        </p:tav>
                                      </p:tavLst>
                                    </p:anim>
                                    <p:anim calcmode="lin" valueType="num">
                                      <p:cBhvr additive="base">
                                        <p:cTn id="8" dur="1000" fill="hold"/>
                                        <p:tgtEl>
                                          <p:spTgt spid="594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0"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63492" name="Text Box 4"/>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63493"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63497" name="Text Box 9"/>
          <p:cNvSpPr txBox="1">
            <a:spLocks noChangeArrowheads="1"/>
          </p:cNvSpPr>
          <p:nvPr/>
        </p:nvSpPr>
        <p:spPr bwMode="auto">
          <a:xfrm>
            <a:off x="990600" y="1295400"/>
            <a:ext cx="6553200" cy="3141663"/>
          </a:xfrm>
          <a:prstGeom prst="rect">
            <a:avLst/>
          </a:prstGeom>
          <a:noFill/>
          <a:ln w="9525">
            <a:noFill/>
            <a:miter lim="800000"/>
            <a:headEnd/>
            <a:tailEnd/>
          </a:ln>
          <a:effectLst/>
        </p:spPr>
        <p:txBody>
          <a:bodyPr>
            <a:spAutoFit/>
          </a:bodyPr>
          <a:lstStyle/>
          <a:p>
            <a:pPr algn="ctr">
              <a:spcBef>
                <a:spcPct val="50000"/>
              </a:spcBef>
            </a:pPr>
            <a:endParaRPr lang="en-US" i="0" dirty="0"/>
          </a:p>
          <a:p>
            <a:pPr algn="ctr">
              <a:spcBef>
                <a:spcPct val="50000"/>
              </a:spcBef>
            </a:pPr>
            <a:r>
              <a:rPr lang="en-US" i="0" dirty="0"/>
              <a:t>Other Helpful Resources</a:t>
            </a:r>
          </a:p>
          <a:p>
            <a:pPr>
              <a:spcBef>
                <a:spcPct val="50000"/>
              </a:spcBef>
              <a:buFontTx/>
              <a:buChar char="•"/>
            </a:pPr>
            <a:r>
              <a:rPr lang="en-US" sz="2000" i="0" dirty="0"/>
              <a:t>Online encyclopedias are a great resource for research. Try the encyclopedias listed below and see what you think.</a:t>
            </a:r>
          </a:p>
          <a:p>
            <a:pPr lvl="1">
              <a:spcBef>
                <a:spcPct val="50000"/>
              </a:spcBef>
              <a:buFontTx/>
              <a:buChar char="•"/>
            </a:pPr>
            <a:r>
              <a:rPr lang="en-US" sz="2000" i="0" dirty="0"/>
              <a:t>Encyclopedia Britannica – </a:t>
            </a:r>
            <a:r>
              <a:rPr lang="en-US" sz="2000" i="0" dirty="0">
                <a:hlinkClick r:id="rId2"/>
              </a:rPr>
              <a:t>www.britannica.com</a:t>
            </a:r>
            <a:r>
              <a:rPr lang="en-US" sz="2000" i="0" dirty="0"/>
              <a:t> </a:t>
            </a:r>
          </a:p>
          <a:p>
            <a:pPr lvl="1">
              <a:spcBef>
                <a:spcPct val="50000"/>
              </a:spcBef>
              <a:buFontTx/>
              <a:buChar char="•"/>
            </a:pPr>
            <a:r>
              <a:rPr lang="en-US" sz="2000" i="0" dirty="0"/>
              <a:t>Encarta – </a:t>
            </a:r>
            <a:r>
              <a:rPr lang="en-US" sz="2000" i="0" dirty="0">
                <a:hlinkClick r:id="rId3"/>
              </a:rPr>
              <a:t>www.encarta.msn.com</a:t>
            </a:r>
            <a:r>
              <a:rPr lang="en-US" sz="2000" i="0" dirty="0"/>
              <a:t> </a:t>
            </a:r>
          </a:p>
        </p:txBody>
      </p:sp>
      <p:pic>
        <p:nvPicPr>
          <p:cNvPr id="63498" name="Picture 10" descr="j0250214[1]"/>
          <p:cNvPicPr>
            <a:picLocks noChangeAspect="1" noChangeArrowheads="1"/>
          </p:cNvPicPr>
          <p:nvPr/>
        </p:nvPicPr>
        <p:blipFill>
          <a:blip r:embed="rId4" cstate="print"/>
          <a:srcRect/>
          <a:stretch>
            <a:fillRect/>
          </a:stretch>
        </p:blipFill>
        <p:spPr bwMode="auto">
          <a:xfrm>
            <a:off x="5029200" y="4267200"/>
            <a:ext cx="2819400" cy="2195513"/>
          </a:xfrm>
          <a:prstGeom prst="rect">
            <a:avLst/>
          </a:prstGeom>
          <a:noFill/>
        </p:spPr>
      </p:pic>
      <p:sp>
        <p:nvSpPr>
          <p:cNvPr id="8" name="AutoShape 3"/>
          <p:cNvSpPr>
            <a:spLocks noChangeArrowheads="1"/>
          </p:cNvSpPr>
          <p:nvPr/>
        </p:nvSpPr>
        <p:spPr bwMode="gray">
          <a:xfrm>
            <a:off x="4114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dirty="0">
                <a:solidFill>
                  <a:schemeClr val="bg1"/>
                </a:solidFill>
              </a:rPr>
              <a:t> </a:t>
            </a:r>
            <a:r>
              <a:rPr lang="en-US" sz="1400" i="0" dirty="0">
                <a:solidFill>
                  <a:schemeClr val="bg1"/>
                </a:solidFill>
              </a:rPr>
              <a:t>Different Types of Search Engines</a:t>
            </a:r>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65540" name="Rectangle 4"/>
          <p:cNvSpPr>
            <a:spLocks noChangeArrowheads="1"/>
          </p:cNvSpPr>
          <p:nvPr/>
        </p:nvSpPr>
        <p:spPr bwMode="auto">
          <a:xfrm>
            <a:off x="2392363" y="1676400"/>
            <a:ext cx="4359275" cy="519113"/>
          </a:xfrm>
          <a:prstGeom prst="rect">
            <a:avLst/>
          </a:prstGeom>
          <a:noFill/>
          <a:ln w="9525">
            <a:noFill/>
            <a:miter lim="800000"/>
            <a:headEnd/>
            <a:tailEnd/>
          </a:ln>
          <a:effectLst/>
        </p:spPr>
        <p:txBody>
          <a:bodyPr wrap="none">
            <a:spAutoFit/>
          </a:bodyPr>
          <a:lstStyle/>
          <a:p>
            <a:pPr>
              <a:spcBef>
                <a:spcPct val="50000"/>
              </a:spcBef>
            </a:pPr>
            <a:r>
              <a:rPr lang="en-US" i="0"/>
              <a:t>Other Helpful Resources</a:t>
            </a:r>
          </a:p>
        </p:txBody>
      </p:sp>
      <p:sp>
        <p:nvSpPr>
          <p:cNvPr id="65541" name="Rectangle 5"/>
          <p:cNvSpPr>
            <a:spLocks noChangeArrowheads="1"/>
          </p:cNvSpPr>
          <p:nvPr/>
        </p:nvSpPr>
        <p:spPr bwMode="auto">
          <a:xfrm>
            <a:off x="1752600" y="2362200"/>
            <a:ext cx="5715000" cy="3597275"/>
          </a:xfrm>
          <a:prstGeom prst="rect">
            <a:avLst/>
          </a:prstGeom>
          <a:noFill/>
          <a:ln w="9525">
            <a:noFill/>
            <a:miter lim="800000"/>
            <a:headEnd/>
            <a:tailEnd/>
          </a:ln>
          <a:effectLst/>
        </p:spPr>
        <p:txBody>
          <a:bodyPr>
            <a:spAutoFit/>
          </a:bodyPr>
          <a:lstStyle/>
          <a:p>
            <a:pPr>
              <a:spcBef>
                <a:spcPct val="50000"/>
              </a:spcBef>
              <a:buFontTx/>
              <a:buChar char="•"/>
            </a:pPr>
            <a:r>
              <a:rPr lang="en-US" sz="2000" i="0" dirty="0"/>
              <a:t>Libraries are another place to find lots of useful information. Take a look at these sites!</a:t>
            </a:r>
          </a:p>
          <a:p>
            <a:pPr lvl="1">
              <a:spcBef>
                <a:spcPct val="50000"/>
              </a:spcBef>
              <a:buFontTx/>
              <a:buChar char="•"/>
            </a:pPr>
            <a:r>
              <a:rPr lang="en-US" sz="2000" i="0" dirty="0"/>
              <a:t>Boston Public Library’s database – </a:t>
            </a:r>
            <a:r>
              <a:rPr lang="en-US" sz="2000" i="0" dirty="0">
                <a:hlinkClick r:id="rId2"/>
              </a:rPr>
              <a:t>http://search3.webfeat.org/bostonsearch.asp?cat=dbchildren</a:t>
            </a:r>
            <a:r>
              <a:rPr lang="en-US" sz="2000" i="0" dirty="0"/>
              <a:t> </a:t>
            </a:r>
          </a:p>
          <a:p>
            <a:pPr lvl="1">
              <a:spcBef>
                <a:spcPct val="50000"/>
              </a:spcBef>
              <a:buFontTx/>
              <a:buChar char="•"/>
            </a:pPr>
            <a:r>
              <a:rPr lang="en-US" sz="2000" i="0" dirty="0"/>
              <a:t>New York Public Library’s Student Page - </a:t>
            </a:r>
            <a:r>
              <a:rPr lang="en-US" sz="2000" i="0" dirty="0">
                <a:hlinkClick r:id="rId3"/>
              </a:rPr>
              <a:t>http://kids.nypl.org/internet/reference.cfm</a:t>
            </a:r>
            <a:r>
              <a:rPr lang="en-US" sz="2000" i="0" dirty="0"/>
              <a:t> </a:t>
            </a:r>
          </a:p>
          <a:p>
            <a:pPr lvl="1">
              <a:spcBef>
                <a:spcPct val="50000"/>
              </a:spcBef>
              <a:buFontTx/>
              <a:buChar char="•"/>
            </a:pPr>
            <a:r>
              <a:rPr lang="en-US" sz="2000" i="0" dirty="0"/>
              <a:t>You will need a library card to use some of the linked websites, so also check the webpage of your local library.</a:t>
            </a:r>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Grp="1" noChangeArrowheads="1"/>
          </p:cNvSpPr>
          <p:nvPr>
            <p:ph type="ctrTitle" idx="4294967295"/>
          </p:nvPr>
        </p:nvSpPr>
        <p:spPr bwMode="auto">
          <a:xfrm>
            <a:off x="2514600" y="3352800"/>
            <a:ext cx="6629400" cy="2667000"/>
          </a:xfrm>
          <a:prstGeom prst="rect">
            <a:avLst/>
          </a:prstGeom>
          <a:noFill/>
          <a:ln>
            <a:miter lim="800000"/>
            <a:headEnd/>
            <a:tailEnd/>
          </a:ln>
        </p:spPr>
        <p:txBody>
          <a:bodyPr/>
          <a:lstStyle/>
          <a:p>
            <a:pPr algn="ctr"/>
            <a:r>
              <a:rPr lang="en-US"/>
              <a:t>Session 2: How to Search on the Internet</a:t>
            </a:r>
          </a:p>
        </p:txBody>
      </p:sp>
      <p:pic>
        <p:nvPicPr>
          <p:cNvPr id="3" name="Picture 10" descr="j0250214[1]"/>
          <p:cNvPicPr>
            <a:picLocks noChangeAspect="1" noChangeArrowheads="1"/>
          </p:cNvPicPr>
          <p:nvPr/>
        </p:nvPicPr>
        <p:blipFill>
          <a:blip r:embed="rId2" cstate="print"/>
          <a:srcRect/>
          <a:stretch>
            <a:fillRect/>
          </a:stretch>
        </p:blipFill>
        <p:spPr bwMode="auto">
          <a:xfrm>
            <a:off x="4876800" y="762000"/>
            <a:ext cx="3895787" cy="3033713"/>
          </a:xfrm>
          <a:prstGeom prst="rect">
            <a:avLst/>
          </a:prstGeom>
          <a:noFill/>
        </p:spPr>
      </p:pic>
      <p:pic>
        <p:nvPicPr>
          <p:cNvPr id="5" name="Picture 4"/>
          <p:cNvPicPr>
            <a:picLocks noChangeAspect="1"/>
          </p:cNvPicPr>
          <p:nvPr/>
        </p:nvPicPr>
        <p:blipFill>
          <a:blip r:embed="rId3"/>
          <a:stretch>
            <a:fillRect/>
          </a:stretch>
        </p:blipFill>
        <p:spPr>
          <a:xfrm>
            <a:off x="0" y="0"/>
            <a:ext cx="3405350" cy="2743200"/>
          </a:xfrm>
          <a:prstGeom prst="rect">
            <a:avLst/>
          </a:prstGeom>
        </p:spPr>
      </p:pic>
      <p:pic>
        <p:nvPicPr>
          <p:cNvPr id="6" name="Picture 50" descr="j0234072[1]"/>
          <p:cNvPicPr>
            <a:picLocks noChangeAspect="1" noChangeArrowheads="1"/>
          </p:cNvPicPr>
          <p:nvPr/>
        </p:nvPicPr>
        <p:blipFill>
          <a:blip r:embed="rId4" cstate="print"/>
          <a:srcRect/>
          <a:stretch>
            <a:fillRect/>
          </a:stretch>
        </p:blipFill>
        <p:spPr bwMode="auto">
          <a:xfrm>
            <a:off x="1828800" y="762000"/>
            <a:ext cx="2895600" cy="3202506"/>
          </a:xfrm>
          <a:prstGeom prst="rect">
            <a:avLst/>
          </a:prstGeom>
          <a:noFill/>
        </p:spPr>
      </p:pic>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r>
              <a:rPr lang="en-US" sz="3600"/>
              <a:t>Wading Through the Web</a:t>
            </a:r>
          </a:p>
        </p:txBody>
      </p:sp>
      <p:sp>
        <p:nvSpPr>
          <p:cNvPr id="43014" name="Rectangle 6"/>
          <p:cNvSpPr>
            <a:spLocks noGrp="1" noChangeArrowheads="1"/>
          </p:cNvSpPr>
          <p:nvPr>
            <p:ph type="body" idx="4294967295"/>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43012" name="Text Box 4"/>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43013"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43016" name="AutoShape 8"/>
          <p:cNvSpPr>
            <a:spLocks noChangeArrowheads="1"/>
          </p:cNvSpPr>
          <p:nvPr/>
        </p:nvSpPr>
        <p:spPr bwMode="gray">
          <a:xfrm>
            <a:off x="4343400" y="838200"/>
            <a:ext cx="2971800" cy="457200"/>
          </a:xfrm>
          <a:prstGeom prst="roundRect">
            <a:avLst>
              <a:gd name="adj" fmla="val 12796"/>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2. How to Search on the Internet</a:t>
            </a:r>
            <a:r>
              <a:rPr lang="en-US" sz="2400" b="0" i="0">
                <a:solidFill>
                  <a:schemeClr val="bg1"/>
                </a:solidFill>
              </a:rPr>
              <a:t> </a:t>
            </a:r>
          </a:p>
        </p:txBody>
      </p:sp>
      <p:sp>
        <p:nvSpPr>
          <p:cNvPr id="43017" name="Rectangle 9"/>
          <p:cNvSpPr>
            <a:spLocks noChangeArrowheads="1"/>
          </p:cNvSpPr>
          <p:nvPr/>
        </p:nvSpPr>
        <p:spPr bwMode="auto">
          <a:xfrm>
            <a:off x="685800" y="1524000"/>
            <a:ext cx="8077200" cy="5029200"/>
          </a:xfrm>
          <a:prstGeom prst="rect">
            <a:avLst/>
          </a:prstGeom>
          <a:noFill/>
          <a:ln w="9525">
            <a:noFill/>
            <a:miter lim="800000"/>
            <a:headEnd/>
            <a:tailEnd/>
          </a:ln>
          <a:effectLst/>
        </p:spPr>
        <p:txBody>
          <a:bodyPr/>
          <a:lstStyle/>
          <a:p>
            <a:pPr marL="342900" indent="-342900">
              <a:spcBef>
                <a:spcPct val="20000"/>
              </a:spcBef>
              <a:buFont typeface="Wingdings" pitchFamily="2" charset="2"/>
              <a:buNone/>
            </a:pPr>
            <a:endParaRPr lang="en-US" b="0" i="0"/>
          </a:p>
          <a:p>
            <a:pPr marL="342900" indent="-342900">
              <a:spcBef>
                <a:spcPct val="20000"/>
              </a:spcBef>
              <a:buFont typeface="Wingdings" pitchFamily="2" charset="2"/>
              <a:buChar char="§"/>
            </a:pPr>
            <a:r>
              <a:rPr lang="en-US" sz="2900" b="0" i="0"/>
              <a:t>Now that we have looked at different types of search engines, we need to learn how to make the most of your search!</a:t>
            </a:r>
          </a:p>
          <a:p>
            <a:pPr marL="742950" lvl="1" indent="-285750">
              <a:spcBef>
                <a:spcPct val="20000"/>
              </a:spcBef>
              <a:buSzPct val="50000"/>
              <a:buFont typeface="Wingdings 2" pitchFamily="18" charset="2"/>
              <a:buChar char=""/>
            </a:pPr>
            <a:r>
              <a:rPr lang="en-US" sz="2500" b="0" i="0"/>
              <a:t>Most search engines have something called an </a:t>
            </a:r>
            <a:r>
              <a:rPr lang="en-US" sz="2500" b="0">
                <a:solidFill>
                  <a:schemeClr val="bg1"/>
                </a:solidFill>
              </a:rPr>
              <a:t>Advanced Search</a:t>
            </a:r>
            <a:r>
              <a:rPr lang="en-US" sz="2500" b="0" i="0"/>
              <a:t>. An advanced search allows you to be more specific about what type of information you are looking for.</a:t>
            </a:r>
          </a:p>
          <a:p>
            <a:pPr marL="742950" lvl="1" indent="-285750">
              <a:spcBef>
                <a:spcPct val="20000"/>
              </a:spcBef>
              <a:buSzPct val="50000"/>
              <a:buFont typeface="Wingdings 2" pitchFamily="18" charset="2"/>
              <a:buChar char=""/>
            </a:pPr>
            <a:r>
              <a:rPr lang="en-US" sz="2500" b="0" i="0"/>
              <a:t>When you visit a search engine, the </a:t>
            </a:r>
            <a:r>
              <a:rPr lang="en-US" sz="2500" b="0"/>
              <a:t>Advanced Search</a:t>
            </a:r>
            <a:r>
              <a:rPr lang="en-US" sz="2500" b="0" i="0"/>
              <a:t> page is a great place to start!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3017">
                                            <p:txEl>
                                              <p:pRg st="1" end="1"/>
                                            </p:txEl>
                                          </p:spTgt>
                                        </p:tgtEl>
                                        <p:attrNameLst>
                                          <p:attrName>style.visibility</p:attrName>
                                        </p:attrNameLst>
                                      </p:cBhvr>
                                      <p:to>
                                        <p:strVal val="visible"/>
                                      </p:to>
                                    </p:set>
                                    <p:anim calcmode="lin" valueType="num">
                                      <p:cBhvr additive="base">
                                        <p:cTn id="7" dur="1000" fill="hold"/>
                                        <p:tgtEl>
                                          <p:spTgt spid="43017">
                                            <p:txEl>
                                              <p:pRg st="1"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30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3017">
                                            <p:txEl>
                                              <p:pRg st="2" end="2"/>
                                            </p:txEl>
                                          </p:spTgt>
                                        </p:tgtEl>
                                        <p:attrNameLst>
                                          <p:attrName>style.visibility</p:attrName>
                                        </p:attrNameLst>
                                      </p:cBhvr>
                                      <p:to>
                                        <p:strVal val="visible"/>
                                      </p:to>
                                    </p:set>
                                    <p:anim calcmode="lin" valueType="num">
                                      <p:cBhvr additive="base">
                                        <p:cTn id="13" dur="1000" fill="hold"/>
                                        <p:tgtEl>
                                          <p:spTgt spid="43017">
                                            <p:txEl>
                                              <p:pRg st="2" end="2"/>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4301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3017">
                                            <p:txEl>
                                              <p:pRg st="3" end="3"/>
                                            </p:txEl>
                                          </p:spTgt>
                                        </p:tgtEl>
                                        <p:attrNameLst>
                                          <p:attrName>style.visibility</p:attrName>
                                        </p:attrNameLst>
                                      </p:cBhvr>
                                      <p:to>
                                        <p:strVal val="visible"/>
                                      </p:to>
                                    </p:set>
                                    <p:anim calcmode="lin" valueType="num">
                                      <p:cBhvr additive="base">
                                        <p:cTn id="19" dur="1000" fill="hold"/>
                                        <p:tgtEl>
                                          <p:spTgt spid="43017">
                                            <p:txEl>
                                              <p:pRg st="3" end="3"/>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4301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49157" name="Rectangle 5"/>
          <p:cNvSpPr>
            <a:spLocks noGrp="1" noChangeArrowheads="1"/>
          </p:cNvSpPr>
          <p:nvPr>
            <p:ph type="body" idx="4294967295"/>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49155"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49156"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49158" name="Text Box 6"/>
          <p:cNvSpPr txBox="1">
            <a:spLocks noChangeArrowheads="1"/>
          </p:cNvSpPr>
          <p:nvPr/>
        </p:nvSpPr>
        <p:spPr bwMode="auto">
          <a:xfrm>
            <a:off x="1066800" y="2971800"/>
            <a:ext cx="6781800" cy="2840038"/>
          </a:xfrm>
          <a:prstGeom prst="rect">
            <a:avLst/>
          </a:prstGeom>
          <a:noFill/>
          <a:ln w="9525">
            <a:noFill/>
            <a:miter lim="800000"/>
            <a:headEnd/>
            <a:tailEnd/>
          </a:ln>
          <a:effectLst/>
        </p:spPr>
        <p:txBody>
          <a:bodyPr>
            <a:spAutoFit/>
          </a:bodyPr>
          <a:lstStyle/>
          <a:p>
            <a:pPr>
              <a:spcBef>
                <a:spcPct val="50000"/>
              </a:spcBef>
            </a:pPr>
            <a:r>
              <a:rPr lang="en-US" sz="1800" dirty="0">
                <a:solidFill>
                  <a:srgbClr val="000000"/>
                </a:solidFill>
              </a:rPr>
              <a:t>7. TRY IT: Go to </a:t>
            </a:r>
            <a:r>
              <a:rPr lang="en-US" sz="1800" dirty="0">
                <a:solidFill>
                  <a:srgbClr val="000000"/>
                </a:solidFill>
                <a:hlinkClick r:id="rId2"/>
              </a:rPr>
              <a:t>www.google.com</a:t>
            </a:r>
            <a:r>
              <a:rPr lang="en-US" sz="1800" dirty="0">
                <a:solidFill>
                  <a:srgbClr val="000000"/>
                </a:solidFill>
              </a:rPr>
              <a:t> and click on </a:t>
            </a:r>
            <a:r>
              <a:rPr lang="en-US" sz="1800" b="0" i="0" dirty="0">
                <a:solidFill>
                  <a:srgbClr val="000000"/>
                </a:solidFill>
              </a:rPr>
              <a:t>Advanced Search</a:t>
            </a:r>
            <a:r>
              <a:rPr lang="en-US" sz="1800" dirty="0">
                <a:solidFill>
                  <a:srgbClr val="000000"/>
                </a:solidFill>
              </a:rPr>
              <a:t> to the right of the search box.</a:t>
            </a:r>
          </a:p>
          <a:p>
            <a:pPr>
              <a:spcBef>
                <a:spcPct val="50000"/>
              </a:spcBef>
            </a:pPr>
            <a:r>
              <a:rPr lang="en-US" sz="1800" dirty="0">
                <a:solidFill>
                  <a:srgbClr val="000000"/>
                </a:solidFill>
              </a:rPr>
              <a:t>-Let’s say you discover that some of your results are about the </a:t>
            </a:r>
            <a:r>
              <a:rPr lang="en-US" sz="1800" dirty="0" smtClean="0">
                <a:solidFill>
                  <a:srgbClr val="000000"/>
                </a:solidFill>
              </a:rPr>
              <a:t>Galileo hotel </a:t>
            </a:r>
            <a:r>
              <a:rPr lang="en-US" sz="1800" dirty="0">
                <a:solidFill>
                  <a:srgbClr val="000000"/>
                </a:solidFill>
              </a:rPr>
              <a:t>and vacations. You want to find out about the life of </a:t>
            </a:r>
            <a:r>
              <a:rPr lang="en-US" sz="1800" dirty="0" smtClean="0">
                <a:solidFill>
                  <a:srgbClr val="000000"/>
                </a:solidFill>
              </a:rPr>
              <a:t>Galileo, </a:t>
            </a:r>
            <a:r>
              <a:rPr lang="en-US" sz="1800" dirty="0">
                <a:solidFill>
                  <a:srgbClr val="000000"/>
                </a:solidFill>
              </a:rPr>
              <a:t>but not about the hotel. In the Advanced Search menu, put </a:t>
            </a:r>
            <a:r>
              <a:rPr lang="en-US" sz="1800" b="0" i="0" dirty="0" smtClean="0">
                <a:solidFill>
                  <a:srgbClr val="000000"/>
                </a:solidFill>
              </a:rPr>
              <a:t>Galileo </a:t>
            </a:r>
            <a:r>
              <a:rPr lang="en-US" sz="1800" dirty="0" smtClean="0">
                <a:solidFill>
                  <a:srgbClr val="000000"/>
                </a:solidFill>
              </a:rPr>
              <a:t>in </a:t>
            </a:r>
            <a:r>
              <a:rPr lang="en-US" sz="1800" dirty="0">
                <a:solidFill>
                  <a:srgbClr val="000000"/>
                </a:solidFill>
              </a:rPr>
              <a:t>the box that says “all of these words” and </a:t>
            </a:r>
            <a:r>
              <a:rPr lang="en-US" sz="1800" b="0" i="0" dirty="0">
                <a:solidFill>
                  <a:srgbClr val="000000"/>
                </a:solidFill>
              </a:rPr>
              <a:t>hotel and vacation</a:t>
            </a:r>
            <a:r>
              <a:rPr lang="en-US" sz="1800" dirty="0">
                <a:solidFill>
                  <a:srgbClr val="000000"/>
                </a:solidFill>
              </a:rPr>
              <a:t> in the box that says “without the words.” </a:t>
            </a:r>
          </a:p>
          <a:p>
            <a:pPr>
              <a:spcBef>
                <a:spcPct val="50000"/>
              </a:spcBef>
            </a:pPr>
            <a:r>
              <a:rPr lang="en-US" sz="1800" dirty="0">
                <a:solidFill>
                  <a:srgbClr val="000000"/>
                </a:solidFill>
              </a:rPr>
              <a:t>This will filter out the information you don’t want!  </a:t>
            </a:r>
          </a:p>
        </p:txBody>
      </p:sp>
      <p:sp>
        <p:nvSpPr>
          <p:cNvPr id="49160" name="Rectangle 8"/>
          <p:cNvSpPr>
            <a:spLocks noChangeArrowheads="1"/>
          </p:cNvSpPr>
          <p:nvPr/>
        </p:nvSpPr>
        <p:spPr bwMode="auto">
          <a:xfrm>
            <a:off x="838200" y="1524000"/>
            <a:ext cx="8305800" cy="762000"/>
          </a:xfrm>
          <a:prstGeom prst="rect">
            <a:avLst/>
          </a:prstGeom>
          <a:noFill/>
          <a:ln w="9525">
            <a:noFill/>
            <a:miter lim="800000"/>
            <a:headEnd/>
            <a:tailEnd/>
          </a:ln>
          <a:effectLst/>
        </p:spPr>
        <p:txBody>
          <a:bodyPr/>
          <a:lstStyle/>
          <a:p>
            <a:pPr marL="342900" indent="-342900">
              <a:spcBef>
                <a:spcPct val="20000"/>
              </a:spcBef>
              <a:buFont typeface="Wingdings" pitchFamily="2" charset="2"/>
              <a:buChar char="§"/>
            </a:pPr>
            <a:r>
              <a:rPr lang="en-US" sz="2900" b="0" i="0" dirty="0"/>
              <a:t>Let’s see how the </a:t>
            </a:r>
            <a:r>
              <a:rPr lang="en-US" sz="2900" b="0" dirty="0">
                <a:solidFill>
                  <a:schemeClr val="accent4">
                    <a:lumMod val="50000"/>
                  </a:schemeClr>
                </a:solidFill>
              </a:rPr>
              <a:t>Advanced Search</a:t>
            </a:r>
            <a:r>
              <a:rPr lang="en-US" sz="2900" b="0" i="0" dirty="0">
                <a:solidFill>
                  <a:schemeClr val="accent4">
                    <a:lumMod val="50000"/>
                  </a:schemeClr>
                </a:solidFill>
              </a:rPr>
              <a:t> </a:t>
            </a:r>
            <a:r>
              <a:rPr lang="en-US" sz="2900" b="0" i="0" dirty="0"/>
              <a:t>option works!</a:t>
            </a:r>
          </a:p>
          <a:p>
            <a:pPr marL="1143000" lvl="2" indent="-228600">
              <a:spcBef>
                <a:spcPct val="20000"/>
              </a:spcBef>
              <a:buFont typeface="Wingdings" pitchFamily="2" charset="2"/>
              <a:buNone/>
            </a:pPr>
            <a:endParaRPr lang="en-US" sz="2100" b="0" i="0" dirty="0"/>
          </a:p>
        </p:txBody>
      </p:sp>
      <p:sp>
        <p:nvSpPr>
          <p:cNvPr id="9" name="AutoShape 8"/>
          <p:cNvSpPr>
            <a:spLocks noChangeArrowheads="1"/>
          </p:cNvSpPr>
          <p:nvPr/>
        </p:nvSpPr>
        <p:spPr bwMode="gray">
          <a:xfrm>
            <a:off x="4343400" y="838200"/>
            <a:ext cx="2971800" cy="457200"/>
          </a:xfrm>
          <a:prstGeom prst="roundRect">
            <a:avLst>
              <a:gd name="adj" fmla="val 12796"/>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2. How to Search on the Internet</a:t>
            </a:r>
            <a:r>
              <a:rPr lang="en-US" sz="2400" b="0" i="0">
                <a:solidFill>
                  <a:schemeClr val="bg1"/>
                </a:solidFill>
              </a:rPr>
              <a:t>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158"/>
                                        </p:tgtEl>
                                        <p:attrNameLst>
                                          <p:attrName>style.visibility</p:attrName>
                                        </p:attrNameLst>
                                      </p:cBhvr>
                                      <p:to>
                                        <p:strVal val="visible"/>
                                      </p:to>
                                    </p:set>
                                    <p:anim calcmode="lin" valueType="num">
                                      <p:cBhvr additive="base">
                                        <p:cTn id="7" dur="1000" fill="hold"/>
                                        <p:tgtEl>
                                          <p:spTgt spid="49158"/>
                                        </p:tgtEl>
                                        <p:attrNameLst>
                                          <p:attrName>ppt_x</p:attrName>
                                        </p:attrNameLst>
                                      </p:cBhvr>
                                      <p:tavLst>
                                        <p:tav tm="0">
                                          <p:val>
                                            <p:strVal val="#ppt_x"/>
                                          </p:val>
                                        </p:tav>
                                        <p:tav tm="100000">
                                          <p:val>
                                            <p:strVal val="#ppt_x"/>
                                          </p:val>
                                        </p:tav>
                                      </p:tavLst>
                                    </p:anim>
                                    <p:anim calcmode="lin" valueType="num">
                                      <p:cBhvr additive="base">
                                        <p:cTn id="8" dur="1000" fill="hold"/>
                                        <p:tgtEl>
                                          <p:spTgt spid="491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8" grpId="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50181" name="Rectangle 5"/>
          <p:cNvSpPr>
            <a:spLocks noGrp="1" noChangeArrowheads="1"/>
          </p:cNvSpPr>
          <p:nvPr>
            <p:ph type="body" idx="4294967295"/>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50179"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0180"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50184" name="Rectangle 8"/>
          <p:cNvSpPr>
            <a:spLocks noChangeArrowheads="1"/>
          </p:cNvSpPr>
          <p:nvPr/>
        </p:nvSpPr>
        <p:spPr bwMode="auto">
          <a:xfrm>
            <a:off x="228600" y="1143000"/>
            <a:ext cx="8686800" cy="5486400"/>
          </a:xfrm>
          <a:prstGeom prst="rect">
            <a:avLst/>
          </a:prstGeom>
          <a:noFill/>
          <a:ln w="9525">
            <a:noFill/>
            <a:miter lim="800000"/>
            <a:headEnd/>
            <a:tailEnd/>
          </a:ln>
          <a:effectLst/>
        </p:spPr>
        <p:txBody>
          <a:bodyPr/>
          <a:lstStyle/>
          <a:p>
            <a:pPr marL="342900" indent="-342900" algn="ctr">
              <a:spcBef>
                <a:spcPct val="20000"/>
              </a:spcBef>
              <a:buFont typeface="Wingdings" pitchFamily="2" charset="2"/>
              <a:buNone/>
            </a:pPr>
            <a:endParaRPr lang="en-US" sz="1200" b="0" i="0" dirty="0"/>
          </a:p>
          <a:p>
            <a:pPr marL="342900" indent="-342900" algn="ctr">
              <a:spcBef>
                <a:spcPct val="20000"/>
              </a:spcBef>
              <a:buFont typeface="Wingdings" pitchFamily="2" charset="2"/>
              <a:buNone/>
            </a:pPr>
            <a:r>
              <a:rPr lang="en-US" sz="2900" b="0" i="0" dirty="0"/>
              <a:t>“Smarter” searching on the Internet</a:t>
            </a:r>
          </a:p>
          <a:p>
            <a:pPr marL="742950" lvl="1" indent="-285750">
              <a:spcBef>
                <a:spcPct val="20000"/>
              </a:spcBef>
              <a:buSzPct val="50000"/>
              <a:buFont typeface="Wingdings 2" pitchFamily="18" charset="2"/>
              <a:buChar char=""/>
            </a:pPr>
            <a:r>
              <a:rPr lang="en-US" sz="2300" b="0" i="0" dirty="0"/>
              <a:t>Most Internet search engines also allow you to use a set of words or symbols to narrow your search.</a:t>
            </a:r>
            <a:r>
              <a:rPr lang="en-US" sz="2500" b="0" i="0" dirty="0"/>
              <a:t>  </a:t>
            </a:r>
          </a:p>
          <a:p>
            <a:pPr marL="1143000" lvl="2" indent="-228600">
              <a:spcBef>
                <a:spcPct val="20000"/>
              </a:spcBef>
              <a:buFont typeface="Wingdings" pitchFamily="2" charset="2"/>
              <a:buChar char="§"/>
            </a:pPr>
            <a:r>
              <a:rPr lang="en-US" sz="2100" b="0" i="0" dirty="0"/>
              <a:t>AND – use this word when you want to find two words together. For example </a:t>
            </a:r>
            <a:r>
              <a:rPr lang="en-US" sz="2100" b="0" i="0" dirty="0" smtClean="0"/>
              <a:t>“Galileo AND astronomy”</a:t>
            </a:r>
            <a:endParaRPr lang="en-US" sz="2100" b="0" i="0" dirty="0"/>
          </a:p>
          <a:p>
            <a:pPr marL="1143000" lvl="2" indent="-228600">
              <a:spcBef>
                <a:spcPct val="20000"/>
              </a:spcBef>
              <a:buFont typeface="Wingdings" pitchFamily="2" charset="2"/>
              <a:buChar char="§"/>
            </a:pPr>
            <a:r>
              <a:rPr lang="en-US" sz="2100" b="0" i="0" dirty="0"/>
              <a:t>OR – use  this when you can accept a couple of words. For example, </a:t>
            </a:r>
            <a:r>
              <a:rPr lang="en-US" sz="2100" b="0" i="0" dirty="0" smtClean="0"/>
              <a:t>“Galileo OR </a:t>
            </a:r>
            <a:r>
              <a:rPr lang="en-US" sz="2100" b="0" i="0" dirty="0"/>
              <a:t>European </a:t>
            </a:r>
            <a:r>
              <a:rPr lang="en-US" sz="2100" b="0" i="0" dirty="0" smtClean="0"/>
              <a:t>astronomers”</a:t>
            </a:r>
            <a:endParaRPr lang="en-US" sz="2100" b="0" i="0" dirty="0"/>
          </a:p>
          <a:p>
            <a:pPr marL="1143000" lvl="2" indent="-228600">
              <a:spcBef>
                <a:spcPct val="20000"/>
              </a:spcBef>
              <a:buFont typeface="Wingdings" pitchFamily="2" charset="2"/>
              <a:buChar char="§"/>
            </a:pPr>
            <a:r>
              <a:rPr lang="en-US" sz="2100" b="0" i="0" dirty="0"/>
              <a:t>- (minus sign) – use this symbol when you want to exclude a word. For example, </a:t>
            </a:r>
            <a:r>
              <a:rPr lang="en-US" sz="2100" b="0" i="0" dirty="0" smtClean="0"/>
              <a:t>“Galileo hotel</a:t>
            </a:r>
            <a:r>
              <a:rPr lang="en-US" sz="2100" b="0" i="0" dirty="0"/>
              <a:t>”</a:t>
            </a:r>
          </a:p>
          <a:p>
            <a:pPr marL="1143000" lvl="2" indent="-228600">
              <a:spcBef>
                <a:spcPct val="20000"/>
              </a:spcBef>
              <a:buFont typeface="Wingdings" pitchFamily="2" charset="2"/>
              <a:buChar char="§"/>
            </a:pPr>
            <a:r>
              <a:rPr lang="en-US" sz="2100" b="0" i="0" dirty="0"/>
              <a:t>“quotations” – use quotation marks when you are searching for an exact phrase. For example, if you were searching for a book title, you could type “The </a:t>
            </a:r>
            <a:r>
              <a:rPr lang="en-US" sz="2100" b="0" i="0" dirty="0" smtClean="0"/>
              <a:t>Theories of Galileo” </a:t>
            </a:r>
            <a:r>
              <a:rPr lang="en-US" sz="2100" b="0" i="0" dirty="0"/>
              <a:t>in quotations and the search engine will look for that exact phrase.</a:t>
            </a:r>
          </a:p>
          <a:p>
            <a:pPr marL="1143000" lvl="2" indent="-228600">
              <a:spcBef>
                <a:spcPct val="20000"/>
              </a:spcBef>
              <a:buFont typeface="Wingdings" pitchFamily="2" charset="2"/>
              <a:buChar char="§"/>
            </a:pPr>
            <a:endParaRPr lang="en-US" sz="2100" b="0" i="0" dirty="0"/>
          </a:p>
          <a:p>
            <a:pPr marL="342900" indent="-342900" algn="ctr">
              <a:spcBef>
                <a:spcPct val="20000"/>
              </a:spcBef>
              <a:buFont typeface="Wingdings" pitchFamily="2" charset="2"/>
              <a:buNone/>
            </a:pPr>
            <a:endParaRPr lang="en-US" sz="2900" b="0" i="0" dirty="0"/>
          </a:p>
          <a:p>
            <a:pPr marL="1143000" lvl="2" indent="-228600">
              <a:spcBef>
                <a:spcPct val="20000"/>
              </a:spcBef>
              <a:buFont typeface="Wingdings" pitchFamily="2" charset="2"/>
              <a:buNone/>
            </a:pPr>
            <a:endParaRPr lang="en-US" sz="2100" b="0" i="0" dirty="0"/>
          </a:p>
        </p:txBody>
      </p:sp>
      <p:sp>
        <p:nvSpPr>
          <p:cNvPr id="8" name="AutoShape 8"/>
          <p:cNvSpPr>
            <a:spLocks noChangeArrowheads="1"/>
          </p:cNvSpPr>
          <p:nvPr/>
        </p:nvSpPr>
        <p:spPr bwMode="gray">
          <a:xfrm>
            <a:off x="4343400" y="838200"/>
            <a:ext cx="2971800" cy="457200"/>
          </a:xfrm>
          <a:prstGeom prst="roundRect">
            <a:avLst>
              <a:gd name="adj" fmla="val 12796"/>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2. How to Search on the Internet</a:t>
            </a:r>
            <a:r>
              <a:rPr lang="en-US" sz="2400" b="0" i="0">
                <a:solidFill>
                  <a:schemeClr val="bg1"/>
                </a:solidFill>
              </a:rPr>
              <a:t>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0184">
                                            <p:txEl>
                                              <p:pRg st="1" end="1"/>
                                            </p:txEl>
                                          </p:spTgt>
                                        </p:tgtEl>
                                        <p:attrNameLst>
                                          <p:attrName>style.visibility</p:attrName>
                                        </p:attrNameLst>
                                      </p:cBhvr>
                                      <p:to>
                                        <p:strVal val="visible"/>
                                      </p:to>
                                    </p:set>
                                    <p:anim calcmode="lin" valueType="num">
                                      <p:cBhvr additive="base">
                                        <p:cTn id="7" dur="1000" fill="hold"/>
                                        <p:tgtEl>
                                          <p:spTgt spid="50184">
                                            <p:txEl>
                                              <p:pRg st="1"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5018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0184">
                                            <p:txEl>
                                              <p:charRg st="37" end="143"/>
                                            </p:txEl>
                                          </p:spTgt>
                                        </p:tgtEl>
                                        <p:attrNameLst>
                                          <p:attrName>style.visibility</p:attrName>
                                        </p:attrNameLst>
                                      </p:cBhvr>
                                      <p:to>
                                        <p:strVal val="visible"/>
                                      </p:to>
                                    </p:set>
                                    <p:anim calcmode="lin" valueType="num">
                                      <p:cBhvr additive="base">
                                        <p:cTn id="13" dur="1000" fill="hold"/>
                                        <p:tgtEl>
                                          <p:spTgt spid="50184">
                                            <p:txEl>
                                              <p:charRg st="37" end="143"/>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50184">
                                            <p:txEl>
                                              <p:charRg st="37" end="14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0184">
                                            <p:txEl>
                                              <p:charRg st="143" end="244"/>
                                            </p:txEl>
                                          </p:spTgt>
                                        </p:tgtEl>
                                        <p:attrNameLst>
                                          <p:attrName>style.visibility</p:attrName>
                                        </p:attrNameLst>
                                      </p:cBhvr>
                                      <p:to>
                                        <p:strVal val="visible"/>
                                      </p:to>
                                    </p:set>
                                    <p:anim calcmode="lin" valueType="num">
                                      <p:cBhvr additive="base">
                                        <p:cTn id="19" dur="1000" fill="hold"/>
                                        <p:tgtEl>
                                          <p:spTgt spid="50184">
                                            <p:txEl>
                                              <p:charRg st="143" end="244"/>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50184">
                                            <p:txEl>
                                              <p:charRg st="143" end="24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0184">
                                            <p:txEl>
                                              <p:charRg st="244" end="349"/>
                                            </p:txEl>
                                          </p:spTgt>
                                        </p:tgtEl>
                                        <p:attrNameLst>
                                          <p:attrName>style.visibility</p:attrName>
                                        </p:attrNameLst>
                                      </p:cBhvr>
                                      <p:to>
                                        <p:strVal val="visible"/>
                                      </p:to>
                                    </p:set>
                                    <p:anim calcmode="lin" valueType="num">
                                      <p:cBhvr additive="base">
                                        <p:cTn id="25" dur="1000" fill="hold"/>
                                        <p:tgtEl>
                                          <p:spTgt spid="50184">
                                            <p:txEl>
                                              <p:charRg st="244" end="349"/>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50184">
                                            <p:txEl>
                                              <p:charRg st="244" end="349"/>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0184">
                                            <p:txEl>
                                              <p:charRg st="349" end="440"/>
                                            </p:txEl>
                                          </p:spTgt>
                                        </p:tgtEl>
                                        <p:attrNameLst>
                                          <p:attrName>style.visibility</p:attrName>
                                        </p:attrNameLst>
                                      </p:cBhvr>
                                      <p:to>
                                        <p:strVal val="visible"/>
                                      </p:to>
                                    </p:set>
                                    <p:anim calcmode="lin" valueType="num">
                                      <p:cBhvr additive="base">
                                        <p:cTn id="31" dur="1000" fill="hold"/>
                                        <p:tgtEl>
                                          <p:spTgt spid="50184">
                                            <p:txEl>
                                              <p:charRg st="349" end="440"/>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50184">
                                            <p:txEl>
                                              <p:charRg st="349" end="44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0184">
                                            <p:txEl>
                                              <p:charRg st="440" end="673"/>
                                            </p:txEl>
                                          </p:spTgt>
                                        </p:tgtEl>
                                        <p:attrNameLst>
                                          <p:attrName>style.visibility</p:attrName>
                                        </p:attrNameLst>
                                      </p:cBhvr>
                                      <p:to>
                                        <p:strVal val="visible"/>
                                      </p:to>
                                    </p:set>
                                    <p:anim calcmode="lin" valueType="num">
                                      <p:cBhvr additive="base">
                                        <p:cTn id="37" dur="1000" fill="hold"/>
                                        <p:tgtEl>
                                          <p:spTgt spid="50184">
                                            <p:txEl>
                                              <p:charRg st="440" end="673"/>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50184">
                                            <p:txEl>
                                              <p:charRg st="440" end="67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51205" name="Rectangle 5"/>
          <p:cNvSpPr>
            <a:spLocks noGrp="1" noChangeArrowheads="1"/>
          </p:cNvSpPr>
          <p:nvPr>
            <p:ph type="body" idx="4294967295"/>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51203"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1204"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51207" name="Rectangle 7"/>
          <p:cNvSpPr>
            <a:spLocks noChangeArrowheads="1"/>
          </p:cNvSpPr>
          <p:nvPr/>
        </p:nvSpPr>
        <p:spPr bwMode="auto">
          <a:xfrm>
            <a:off x="533400" y="1143000"/>
            <a:ext cx="8382000" cy="5486400"/>
          </a:xfrm>
          <a:prstGeom prst="rect">
            <a:avLst/>
          </a:prstGeom>
          <a:noFill/>
          <a:ln w="9525">
            <a:noFill/>
            <a:miter lim="800000"/>
            <a:headEnd/>
            <a:tailEnd/>
          </a:ln>
          <a:effectLst/>
        </p:spPr>
        <p:txBody>
          <a:bodyPr/>
          <a:lstStyle/>
          <a:p>
            <a:pPr marL="342900" indent="-342900" algn="ctr">
              <a:spcBef>
                <a:spcPct val="20000"/>
              </a:spcBef>
              <a:buFont typeface="Wingdings" pitchFamily="2" charset="2"/>
              <a:buNone/>
            </a:pPr>
            <a:endParaRPr lang="en-US" sz="2900" b="0" i="0"/>
          </a:p>
          <a:p>
            <a:pPr marL="342900" indent="-342900" algn="ctr">
              <a:spcBef>
                <a:spcPct val="20000"/>
              </a:spcBef>
              <a:buFont typeface="Wingdings" pitchFamily="2" charset="2"/>
              <a:buNone/>
            </a:pPr>
            <a:r>
              <a:rPr lang="en-US" sz="2900" b="0" i="0"/>
              <a:t>“Smarter” searching on the Internet</a:t>
            </a:r>
          </a:p>
          <a:p>
            <a:pPr marL="1143000" lvl="2" indent="-228600">
              <a:spcBef>
                <a:spcPct val="20000"/>
              </a:spcBef>
              <a:buFont typeface="Wingdings" pitchFamily="2" charset="2"/>
              <a:buChar char="§"/>
            </a:pPr>
            <a:endParaRPr lang="en-US" sz="21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None/>
            </a:pPr>
            <a:endParaRPr lang="en-US" sz="2100" b="0" i="0"/>
          </a:p>
        </p:txBody>
      </p:sp>
      <p:sp>
        <p:nvSpPr>
          <p:cNvPr id="51208" name="Text Box 8"/>
          <p:cNvSpPr txBox="1">
            <a:spLocks noChangeArrowheads="1"/>
          </p:cNvSpPr>
          <p:nvPr/>
        </p:nvSpPr>
        <p:spPr bwMode="auto">
          <a:xfrm>
            <a:off x="1219200" y="2438400"/>
            <a:ext cx="6781800" cy="2723823"/>
          </a:xfrm>
          <a:prstGeom prst="rect">
            <a:avLst/>
          </a:prstGeom>
          <a:noFill/>
          <a:ln w="9525">
            <a:noFill/>
            <a:miter lim="800000"/>
            <a:headEnd/>
            <a:tailEnd/>
          </a:ln>
          <a:effectLst/>
        </p:spPr>
        <p:txBody>
          <a:bodyPr>
            <a:spAutoFit/>
          </a:bodyPr>
          <a:lstStyle/>
          <a:p>
            <a:pPr>
              <a:spcBef>
                <a:spcPct val="50000"/>
              </a:spcBef>
            </a:pPr>
            <a:r>
              <a:rPr lang="en-US" sz="1800" dirty="0">
                <a:solidFill>
                  <a:srgbClr val="000000"/>
                </a:solidFill>
              </a:rPr>
              <a:t>8. TRY IT: Go to </a:t>
            </a:r>
            <a:r>
              <a:rPr lang="en-US" sz="1800" dirty="0" smtClean="0">
                <a:solidFill>
                  <a:srgbClr val="000000"/>
                </a:solidFill>
                <a:hlinkClick r:id="rId2"/>
              </a:rPr>
              <a:t>www.dogpile.com</a:t>
            </a:r>
            <a:r>
              <a:rPr lang="en-US" sz="1800" dirty="0" smtClean="0">
                <a:solidFill>
                  <a:srgbClr val="000000"/>
                </a:solidFill>
              </a:rPr>
              <a:t> </a:t>
            </a:r>
            <a:endParaRPr lang="en-US" sz="1800" dirty="0">
              <a:solidFill>
                <a:srgbClr val="000000"/>
              </a:solidFill>
            </a:endParaRPr>
          </a:p>
          <a:p>
            <a:pPr>
              <a:spcBef>
                <a:spcPct val="50000"/>
              </a:spcBef>
            </a:pPr>
            <a:r>
              <a:rPr lang="en-US" sz="1800" dirty="0">
                <a:solidFill>
                  <a:srgbClr val="000000"/>
                </a:solidFill>
              </a:rPr>
              <a:t>What would I type into the search box if I wanted to find out about  the </a:t>
            </a:r>
            <a:r>
              <a:rPr lang="en-US" sz="1800" dirty="0" smtClean="0">
                <a:solidFill>
                  <a:srgbClr val="000000"/>
                </a:solidFill>
              </a:rPr>
              <a:t>Galileo telescope?</a:t>
            </a:r>
            <a:endParaRPr lang="en-US" sz="1800" dirty="0">
              <a:solidFill>
                <a:srgbClr val="000000"/>
              </a:solidFill>
            </a:endParaRPr>
          </a:p>
          <a:p>
            <a:pPr>
              <a:spcBef>
                <a:spcPct val="50000"/>
              </a:spcBef>
            </a:pPr>
            <a:r>
              <a:rPr lang="en-US" sz="1800" dirty="0">
                <a:solidFill>
                  <a:srgbClr val="000000"/>
                </a:solidFill>
              </a:rPr>
              <a:t>What would I type into the search box if I wanted to find out about </a:t>
            </a:r>
            <a:r>
              <a:rPr lang="en-US" sz="1800" dirty="0" smtClean="0">
                <a:solidFill>
                  <a:srgbClr val="000000"/>
                </a:solidFill>
              </a:rPr>
              <a:t>Galileo </a:t>
            </a:r>
            <a:r>
              <a:rPr lang="en-US" sz="1800" dirty="0">
                <a:solidFill>
                  <a:srgbClr val="000000"/>
                </a:solidFill>
              </a:rPr>
              <a:t>or any other </a:t>
            </a:r>
            <a:r>
              <a:rPr lang="en-US" sz="1800" dirty="0" smtClean="0">
                <a:solidFill>
                  <a:srgbClr val="000000"/>
                </a:solidFill>
              </a:rPr>
              <a:t>European explorers?</a:t>
            </a:r>
            <a:endParaRPr lang="en-US" sz="1800" dirty="0">
              <a:solidFill>
                <a:srgbClr val="000000"/>
              </a:solidFill>
            </a:endParaRPr>
          </a:p>
          <a:p>
            <a:pPr>
              <a:spcBef>
                <a:spcPct val="50000"/>
              </a:spcBef>
            </a:pPr>
            <a:r>
              <a:rPr lang="en-US" sz="1800" dirty="0">
                <a:solidFill>
                  <a:srgbClr val="000000"/>
                </a:solidFill>
              </a:rPr>
              <a:t>What would I type into the search box if I wanted to find out about </a:t>
            </a:r>
            <a:r>
              <a:rPr lang="en-US" sz="1800" dirty="0" smtClean="0">
                <a:solidFill>
                  <a:srgbClr val="000000"/>
                </a:solidFill>
              </a:rPr>
              <a:t>Galileo’s discoveries </a:t>
            </a:r>
            <a:r>
              <a:rPr lang="en-US" sz="1800" dirty="0">
                <a:solidFill>
                  <a:srgbClr val="000000"/>
                </a:solidFill>
              </a:rPr>
              <a:t>and also find a map of the </a:t>
            </a:r>
            <a:r>
              <a:rPr lang="en-US" sz="1800" dirty="0" smtClean="0">
                <a:solidFill>
                  <a:srgbClr val="000000"/>
                </a:solidFill>
              </a:rPr>
              <a:t>universe as he saw it?</a:t>
            </a:r>
            <a:endParaRPr lang="en-US" sz="1800" dirty="0">
              <a:solidFill>
                <a:srgbClr val="000000"/>
              </a:solidFill>
            </a:endParaRPr>
          </a:p>
        </p:txBody>
      </p:sp>
      <p:sp>
        <p:nvSpPr>
          <p:cNvPr id="9" name="AutoShape 8"/>
          <p:cNvSpPr>
            <a:spLocks noChangeArrowheads="1"/>
          </p:cNvSpPr>
          <p:nvPr/>
        </p:nvSpPr>
        <p:spPr bwMode="gray">
          <a:xfrm>
            <a:off x="4343400" y="838200"/>
            <a:ext cx="2971800" cy="457200"/>
          </a:xfrm>
          <a:prstGeom prst="roundRect">
            <a:avLst>
              <a:gd name="adj" fmla="val 12796"/>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2. How to Search on the Internet</a:t>
            </a:r>
            <a:r>
              <a:rPr lang="en-US" sz="2400" b="0" i="0">
                <a:solidFill>
                  <a:schemeClr val="bg1"/>
                </a:solidFill>
              </a:rPr>
              <a:t>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 calcmode="lin" valueType="num">
                                      <p:cBhvr additive="base">
                                        <p:cTn id="7" dur="1000" fill="hold"/>
                                        <p:tgtEl>
                                          <p:spTgt spid="51208"/>
                                        </p:tgtEl>
                                        <p:attrNameLst>
                                          <p:attrName>ppt_x</p:attrName>
                                        </p:attrNameLst>
                                      </p:cBhvr>
                                      <p:tavLst>
                                        <p:tav tm="0">
                                          <p:val>
                                            <p:strVal val="#ppt_x"/>
                                          </p:val>
                                        </p:tav>
                                        <p:tav tm="100000">
                                          <p:val>
                                            <p:strVal val="#ppt_x"/>
                                          </p:val>
                                        </p:tav>
                                      </p:tavLst>
                                    </p:anim>
                                    <p:anim calcmode="lin" valueType="num">
                                      <p:cBhvr additive="base">
                                        <p:cTn id="8" dur="1000" fill="hold"/>
                                        <p:tgtEl>
                                          <p:spTgt spid="512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60421" name="Rectangle 5"/>
          <p:cNvSpPr>
            <a:spLocks noGrp="1" noChangeArrowheads="1"/>
          </p:cNvSpPr>
          <p:nvPr>
            <p:ph type="body" idx="4294967295"/>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60419"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60420"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60425" name="Text Box 9"/>
          <p:cNvSpPr txBox="1">
            <a:spLocks noChangeArrowheads="1"/>
          </p:cNvSpPr>
          <p:nvPr/>
        </p:nvSpPr>
        <p:spPr bwMode="auto">
          <a:xfrm>
            <a:off x="914400" y="1371600"/>
            <a:ext cx="7010400" cy="4718050"/>
          </a:xfrm>
          <a:prstGeom prst="rect">
            <a:avLst/>
          </a:prstGeom>
          <a:noFill/>
          <a:ln w="9525">
            <a:noFill/>
            <a:miter lim="800000"/>
            <a:headEnd/>
            <a:tailEnd/>
          </a:ln>
          <a:effectLst/>
        </p:spPr>
        <p:txBody>
          <a:bodyPr>
            <a:spAutoFit/>
          </a:bodyPr>
          <a:lstStyle/>
          <a:p>
            <a:pPr>
              <a:spcBef>
                <a:spcPct val="50000"/>
              </a:spcBef>
            </a:pPr>
            <a:r>
              <a:rPr lang="en-US" sz="2900"/>
              <a:t>How can you tell if an Internet site is reliable?</a:t>
            </a:r>
          </a:p>
          <a:p>
            <a:pPr lvl="1">
              <a:spcBef>
                <a:spcPct val="50000"/>
              </a:spcBef>
              <a:buFontTx/>
              <a:buChar char="•"/>
            </a:pPr>
            <a:r>
              <a:rPr lang="en-US" sz="1800" i="0"/>
              <a:t>REMEMBER: Anyone can post information on the Internet! </a:t>
            </a:r>
          </a:p>
          <a:p>
            <a:pPr lvl="2">
              <a:spcBef>
                <a:spcPct val="50000"/>
              </a:spcBef>
              <a:buFontTx/>
              <a:buChar char="•"/>
            </a:pPr>
            <a:r>
              <a:rPr lang="en-US" sz="1600" i="0"/>
              <a:t>Make sure the information you are using comes from a person or organization that can be trusted.</a:t>
            </a:r>
          </a:p>
          <a:p>
            <a:pPr lvl="2">
              <a:spcBef>
                <a:spcPct val="50000"/>
              </a:spcBef>
              <a:buFontTx/>
              <a:buChar char="•"/>
            </a:pPr>
            <a:r>
              <a:rPr lang="en-US" sz="1600" i="0"/>
              <a:t>One simple way to tell if a site is reliable is to look at who runs the site. Usually, looking at the first section of a web address will tell you where it came from. If it came from a museum, university, or some other place you’ve heard of, chances are that it can be trusted.</a:t>
            </a:r>
          </a:p>
          <a:p>
            <a:pPr lvl="2">
              <a:spcBef>
                <a:spcPct val="50000"/>
              </a:spcBef>
              <a:buFontTx/>
              <a:buChar char="•"/>
            </a:pPr>
            <a:r>
              <a:rPr lang="en-US" sz="1600" i="0"/>
              <a:t>The following slide provides a checklist you can use to decide whether a website is reliable. If the site contains several characteristics in the “Questionable” column, you probably shouldn’t use it!</a:t>
            </a:r>
          </a:p>
        </p:txBody>
      </p:sp>
      <p:sp>
        <p:nvSpPr>
          <p:cNvPr id="8" name="AutoShape 8"/>
          <p:cNvSpPr>
            <a:spLocks noChangeArrowheads="1"/>
          </p:cNvSpPr>
          <p:nvPr/>
        </p:nvSpPr>
        <p:spPr bwMode="gray">
          <a:xfrm>
            <a:off x="4343400" y="838200"/>
            <a:ext cx="2971800" cy="457200"/>
          </a:xfrm>
          <a:prstGeom prst="roundRect">
            <a:avLst>
              <a:gd name="adj" fmla="val 12796"/>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2. How to Search on the Internet</a:t>
            </a:r>
            <a:r>
              <a:rPr lang="en-US" sz="2400" b="0" i="0">
                <a:solidFill>
                  <a:schemeClr val="bg1"/>
                </a:solidFill>
              </a:rPr>
              <a:t> </a:t>
            </a:r>
          </a:p>
        </p:txBody>
      </p:sp>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61445" name="Rectangle 5"/>
          <p:cNvSpPr>
            <a:spLocks noGrp="1" noChangeArrowheads="1"/>
          </p:cNvSpPr>
          <p:nvPr>
            <p:ph type="body" sz="half" idx="1"/>
          </p:nvPr>
        </p:nvSpPr>
        <p:spPr>
          <a:noFill/>
          <a:ln/>
        </p:spPr>
        <p:txBody>
          <a:bodyPr/>
          <a:lstStyle/>
          <a:p>
            <a:pPr lvl="2">
              <a:buFont typeface="Wingdings" pitchFamily="2" charset="2"/>
              <a:buNone/>
            </a:pPr>
            <a:endParaRPr lang="en-US" sz="1900"/>
          </a:p>
          <a:p>
            <a:pPr lvl="1">
              <a:buFont typeface="Wingdings 2" pitchFamily="18" charset="2"/>
              <a:buNone/>
            </a:pPr>
            <a:endParaRPr lang="en-US" sz="2100"/>
          </a:p>
        </p:txBody>
      </p:sp>
      <p:graphicFrame>
        <p:nvGraphicFramePr>
          <p:cNvPr id="61807" name="Group 367"/>
          <p:cNvGraphicFramePr>
            <a:graphicFrameLocks noGrp="1"/>
          </p:cNvGraphicFramePr>
          <p:nvPr>
            <p:ph sz="half" idx="2"/>
          </p:nvPr>
        </p:nvGraphicFramePr>
        <p:xfrm>
          <a:off x="533400" y="1447800"/>
          <a:ext cx="8001000" cy="4876803"/>
        </p:xfrm>
        <a:graphic>
          <a:graphicData uri="http://schemas.openxmlformats.org/drawingml/2006/table">
            <a:tbl>
              <a:tblPr/>
              <a:tblGrid>
                <a:gridCol w="431800"/>
                <a:gridCol w="5180013"/>
                <a:gridCol w="1195387"/>
                <a:gridCol w="1193800"/>
              </a:tblGrid>
              <a:tr h="914400">
                <a:tc gridSpan="4">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charset="0"/>
                          <a:cs typeface="Arial" charset="0"/>
                        </a:rPr>
                        <a:t>Dupe Detector:  </a:t>
                      </a:r>
                      <a:endParaRPr kumimoji="0" lang="en-US" sz="1000" b="1" i="0" u="none" strike="noStrike" cap="none" normalizeH="0" baseline="0" dirty="0" smtClean="0">
                        <a:ln>
                          <a:noFill/>
                        </a:ln>
                        <a:solidFill>
                          <a:schemeClr val="tx1"/>
                        </a:solidFill>
                        <a:effectLst/>
                        <a:latin typeface="Times New Roman" charset="0"/>
                        <a:ea typeface="Times New Roman" charset="0"/>
                        <a:cs typeface="Arial"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charset="0"/>
                          <a:cs typeface="Arial" charset="0"/>
                        </a:rPr>
                        <a:t> A checklist to help surfers begin determining if information found on a website is true or not*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265113">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ea typeface="Times New Roman" charset="0"/>
                          <a:cs typeface="Arial" charset="0"/>
                        </a:rPr>
                        <a:t>Website:</a:t>
                      </a:r>
                      <a:endParaRPr kumimoji="0" lang="en-US" sz="1000" b="0" i="0" u="none" strike="noStrike" cap="none" normalizeH="0" baseline="0" smtClean="0">
                        <a:ln>
                          <a:noFill/>
                        </a:ln>
                        <a:solidFill>
                          <a:schemeClr val="tx1"/>
                        </a:solidFill>
                        <a:effectLst/>
                        <a:latin typeface="Arial" charset="0"/>
                        <a:ea typeface="Times New Roman"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Trustworthy</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Questionable</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charset="0"/>
                          <a:cs typeface="Arial" charset="0"/>
                        </a:rPr>
                        <a:t>Do large companies you know advertise on the site?</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Are there any ‘dead links’, or links to ‘moved pages’?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3.</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Do the images support the stated facts?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51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charset="0"/>
                          <a:cs typeface="Arial" charset="0"/>
                        </a:rPr>
                        <a:t>Is the site hosted by a credible provider and reside in a ‘trustworthy’ domain.</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Are there links and references to other websites, resources and experts that corroborate this information?</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Is the resource available in another format?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7.</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Do the site’s authors have other publications with credible sites and publishers?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Are the site’s authors experts in the subject? (Do they have any credentials or experience around the topic?)</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9.</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Is contact information provided and does the place/e-mail exist and work?</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10.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Does the site present highly biased visuals (e.g. racist statements, derogatory remarks, and emotional language)?</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51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11.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Is the site professional (grammar and typing errors are not present or very minimal)?</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Totals**:  </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1443"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61444"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61808" name="Text Box 368"/>
          <p:cNvSpPr txBox="1">
            <a:spLocks noChangeArrowheads="1"/>
          </p:cNvSpPr>
          <p:nvPr/>
        </p:nvSpPr>
        <p:spPr bwMode="auto">
          <a:xfrm>
            <a:off x="533400" y="6477000"/>
            <a:ext cx="8001000" cy="228600"/>
          </a:xfrm>
          <a:prstGeom prst="rect">
            <a:avLst/>
          </a:prstGeom>
          <a:noFill/>
          <a:ln w="9525">
            <a:noFill/>
            <a:miter lim="800000"/>
            <a:headEnd/>
            <a:tailEnd/>
          </a:ln>
          <a:effectLst/>
        </p:spPr>
        <p:txBody>
          <a:bodyPr>
            <a:spAutoFit/>
          </a:bodyPr>
          <a:lstStyle/>
          <a:p>
            <a:pPr>
              <a:spcBef>
                <a:spcPct val="50000"/>
              </a:spcBef>
            </a:pPr>
            <a:r>
              <a:rPr lang="en-US" sz="900"/>
              <a:t>Available at: </a:t>
            </a:r>
            <a:r>
              <a:rPr lang="en-US" sz="900">
                <a:hlinkClick r:id="rId2"/>
              </a:rPr>
              <a:t>http://www.lerc.educ.ubc.ca/LERC/outreach/lomcira2006/lomcirahandoutapril06.doc</a:t>
            </a:r>
            <a:r>
              <a:rPr lang="en-US" sz="900"/>
              <a:t> </a:t>
            </a:r>
          </a:p>
        </p:txBody>
      </p:sp>
      <p:sp>
        <p:nvSpPr>
          <p:cNvPr id="9" name="AutoShape 8"/>
          <p:cNvSpPr>
            <a:spLocks noChangeArrowheads="1"/>
          </p:cNvSpPr>
          <p:nvPr/>
        </p:nvSpPr>
        <p:spPr bwMode="gray">
          <a:xfrm>
            <a:off x="4343400" y="838200"/>
            <a:ext cx="2971800" cy="457200"/>
          </a:xfrm>
          <a:prstGeom prst="roundRect">
            <a:avLst>
              <a:gd name="adj" fmla="val 12796"/>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2. How to Search on the Internet</a:t>
            </a:r>
            <a:r>
              <a:rPr lang="en-US" sz="2400" b="0" i="0">
                <a:solidFill>
                  <a:schemeClr val="bg1"/>
                </a:solidFill>
              </a:rPr>
              <a:t> </a:t>
            </a:r>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2"/>
          <p:cNvSpPr>
            <a:spLocks noGrp="1" noChangeArrowheads="1"/>
          </p:cNvSpPr>
          <p:nvPr>
            <p:ph type="ctrTitle" idx="4294967295"/>
          </p:nvPr>
        </p:nvSpPr>
        <p:spPr bwMode="auto">
          <a:xfrm>
            <a:off x="2514600" y="3352800"/>
            <a:ext cx="6629400" cy="2667000"/>
          </a:xfrm>
          <a:prstGeom prst="rect">
            <a:avLst/>
          </a:prstGeom>
          <a:noFill/>
          <a:ln>
            <a:miter lim="800000"/>
            <a:headEnd/>
            <a:tailEnd/>
          </a:ln>
        </p:spPr>
        <p:txBody>
          <a:bodyPr/>
          <a:lstStyle/>
          <a:p>
            <a:pPr algn="ctr"/>
            <a:r>
              <a:rPr lang="en-US"/>
              <a:t>Session 3: How to Cite Internet Sources</a:t>
            </a:r>
          </a:p>
        </p:txBody>
      </p:sp>
      <p:pic>
        <p:nvPicPr>
          <p:cNvPr id="4" name="Picture 10" descr="j0250214[1]"/>
          <p:cNvPicPr>
            <a:picLocks noChangeAspect="1" noChangeArrowheads="1"/>
          </p:cNvPicPr>
          <p:nvPr/>
        </p:nvPicPr>
        <p:blipFill>
          <a:blip r:embed="rId2" cstate="print"/>
          <a:srcRect/>
          <a:stretch>
            <a:fillRect/>
          </a:stretch>
        </p:blipFill>
        <p:spPr bwMode="auto">
          <a:xfrm>
            <a:off x="4876800" y="762000"/>
            <a:ext cx="3895787" cy="3033713"/>
          </a:xfrm>
          <a:prstGeom prst="rect">
            <a:avLst/>
          </a:prstGeom>
          <a:noFill/>
        </p:spPr>
      </p:pic>
      <p:pic>
        <p:nvPicPr>
          <p:cNvPr id="5" name="Picture 4"/>
          <p:cNvPicPr>
            <a:picLocks noChangeAspect="1"/>
          </p:cNvPicPr>
          <p:nvPr/>
        </p:nvPicPr>
        <p:blipFill>
          <a:blip r:embed="rId3"/>
          <a:stretch>
            <a:fillRect/>
          </a:stretch>
        </p:blipFill>
        <p:spPr>
          <a:xfrm>
            <a:off x="0" y="0"/>
            <a:ext cx="3405350" cy="2743200"/>
          </a:xfrm>
          <a:prstGeom prst="rect">
            <a:avLst/>
          </a:prstGeom>
        </p:spPr>
      </p:pic>
      <p:pic>
        <p:nvPicPr>
          <p:cNvPr id="6" name="Picture 50" descr="j0234072[1]"/>
          <p:cNvPicPr>
            <a:picLocks noChangeAspect="1" noChangeArrowheads="1"/>
          </p:cNvPicPr>
          <p:nvPr/>
        </p:nvPicPr>
        <p:blipFill>
          <a:blip r:embed="rId4" cstate="print"/>
          <a:srcRect/>
          <a:stretch>
            <a:fillRect/>
          </a:stretch>
        </p:blipFill>
        <p:spPr bwMode="auto">
          <a:xfrm>
            <a:off x="1828800" y="762000"/>
            <a:ext cx="2895600" cy="3202506"/>
          </a:xfrm>
          <a:prstGeom prst="rect">
            <a:avLst/>
          </a:prstGeom>
          <a:noFill/>
        </p:spPr>
      </p:pic>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52229" name="Rectangle 5"/>
          <p:cNvSpPr>
            <a:spLocks noGrp="1" noChangeArrowheads="1"/>
          </p:cNvSpPr>
          <p:nvPr>
            <p:ph type="body" idx="4294967295"/>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52234" name="Rectangle 10"/>
          <p:cNvSpPr>
            <a:spLocks noGrp="1" noChangeArrowheads="1"/>
          </p:cNvSpPr>
          <p:nvPr>
            <p:ph type="body" idx="4294967295"/>
          </p:nvPr>
        </p:nvSpPr>
        <p:spPr>
          <a:xfrm>
            <a:off x="381000" y="1524000"/>
            <a:ext cx="8763000" cy="5105400"/>
          </a:xfrm>
          <a:noFill/>
          <a:ln/>
        </p:spPr>
        <p:txBody>
          <a:bodyPr/>
          <a:lstStyle/>
          <a:p>
            <a:pPr>
              <a:lnSpc>
                <a:spcPct val="90000"/>
              </a:lnSpc>
            </a:pPr>
            <a:r>
              <a:rPr lang="en-US" sz="2400"/>
              <a:t>Citing Your Sources</a:t>
            </a:r>
          </a:p>
          <a:p>
            <a:pPr lvl="1">
              <a:lnSpc>
                <a:spcPct val="90000"/>
              </a:lnSpc>
            </a:pPr>
            <a:r>
              <a:rPr lang="en-US" sz="2000" i="1"/>
              <a:t>Citing your sources</a:t>
            </a:r>
            <a:r>
              <a:rPr lang="en-US" sz="2000"/>
              <a:t> means telling people where you got your information. Just as you list books and encyclopedias in your bibliography, you must also include the sources of information you got from the Internet.</a:t>
            </a:r>
          </a:p>
          <a:p>
            <a:pPr lvl="2">
              <a:lnSpc>
                <a:spcPct val="90000"/>
              </a:lnSpc>
            </a:pPr>
            <a:r>
              <a:rPr lang="en-US" sz="1800"/>
              <a:t>Citing your sources is important because it shows others how to find the same information you found.</a:t>
            </a:r>
          </a:p>
          <a:p>
            <a:pPr lvl="2">
              <a:lnSpc>
                <a:spcPct val="90000"/>
              </a:lnSpc>
            </a:pPr>
            <a:r>
              <a:rPr lang="en-US" sz="2000"/>
              <a:t>To cite a source on the Internet, you need to have a written record of the following information for each website that you actually use in your report or essay:</a:t>
            </a:r>
          </a:p>
          <a:p>
            <a:pPr lvl="4">
              <a:lnSpc>
                <a:spcPct val="90000"/>
              </a:lnSpc>
            </a:pPr>
            <a:r>
              <a:rPr lang="en-US" sz="1800"/>
              <a:t>The name of the site and the author (Who made the website?    A company? An organization? An individual?)</a:t>
            </a:r>
          </a:p>
          <a:p>
            <a:pPr lvl="4">
              <a:lnSpc>
                <a:spcPct val="90000"/>
              </a:lnSpc>
            </a:pPr>
            <a:r>
              <a:rPr lang="en-US" sz="1800"/>
              <a:t>What day you found the information</a:t>
            </a:r>
          </a:p>
          <a:p>
            <a:pPr lvl="4">
              <a:lnSpc>
                <a:spcPct val="90000"/>
              </a:lnSpc>
            </a:pPr>
            <a:r>
              <a:rPr lang="en-US" sz="1800"/>
              <a:t>The web address or URL</a:t>
            </a:r>
          </a:p>
          <a:p>
            <a:pPr lvl="4">
              <a:lnSpc>
                <a:spcPct val="90000"/>
              </a:lnSpc>
            </a:pPr>
            <a:r>
              <a:rPr lang="en-US" sz="1800"/>
              <a:t>The copyright date for the website (usually found at the bottom of the homepage)</a:t>
            </a:r>
          </a:p>
          <a:p>
            <a:pPr lvl="4">
              <a:lnSpc>
                <a:spcPct val="90000"/>
              </a:lnSpc>
            </a:pPr>
            <a:endParaRPr lang="en-US" sz="1800"/>
          </a:p>
        </p:txBody>
      </p:sp>
      <p:sp>
        <p:nvSpPr>
          <p:cNvPr id="52227"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2228"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52231" name="Rectangle 7"/>
          <p:cNvSpPr>
            <a:spLocks noChangeArrowheads="1"/>
          </p:cNvSpPr>
          <p:nvPr/>
        </p:nvSpPr>
        <p:spPr bwMode="auto">
          <a:xfrm>
            <a:off x="533400" y="1143000"/>
            <a:ext cx="8382000" cy="5486400"/>
          </a:xfrm>
          <a:prstGeom prst="rect">
            <a:avLst/>
          </a:prstGeom>
          <a:noFill/>
          <a:ln w="9525">
            <a:noFill/>
            <a:miter lim="800000"/>
            <a:headEnd/>
            <a:tailEnd/>
          </a:ln>
          <a:effectLst/>
        </p:spPr>
        <p:txBody>
          <a:bodyPr/>
          <a:lstStyle/>
          <a:p>
            <a:pPr marL="342900" indent="-342900" algn="ctr">
              <a:spcBef>
                <a:spcPct val="20000"/>
              </a:spcBef>
              <a:buFont typeface="Wingdings" pitchFamily="2" charset="2"/>
              <a:buNone/>
            </a:pPr>
            <a:endParaRPr lang="en-US" sz="29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Char char="§"/>
            </a:pPr>
            <a:endParaRPr lang="en-US" sz="21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None/>
            </a:pPr>
            <a:endParaRPr lang="en-US" sz="2100" b="0" i="0"/>
          </a:p>
        </p:txBody>
      </p:sp>
      <p:sp>
        <p:nvSpPr>
          <p:cNvPr id="52233" name="AutoShape 9"/>
          <p:cNvSpPr>
            <a:spLocks noChangeArrowheads="1"/>
          </p:cNvSpPr>
          <p:nvPr/>
        </p:nvSpPr>
        <p:spPr bwMode="gray">
          <a:xfrm>
            <a:off x="4495800" y="838200"/>
            <a:ext cx="2514600" cy="533400"/>
          </a:xfrm>
          <a:prstGeom prst="roundRect">
            <a:avLst>
              <a:gd name="adj" fmla="val 19046"/>
            </a:avLst>
          </a:prstGeom>
          <a:gradFill rotWithShape="1">
            <a:gsLst>
              <a:gs pos="0">
                <a:schemeClr val="hlink">
                  <a:gamma/>
                  <a:shade val="46275"/>
                  <a:invGamma/>
                </a:schemeClr>
              </a:gs>
              <a:gs pos="50000">
                <a:schemeClr val="hlink"/>
              </a:gs>
              <a:gs pos="100000">
                <a:schemeClr val="hlink">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3. How to cite your sources</a:t>
            </a:r>
            <a:r>
              <a:rPr lang="en-US" sz="2400" b="0" i="0">
                <a:solidFill>
                  <a:schemeClr val="bg1"/>
                </a:solidFill>
              </a:rPr>
              <a:t> </a:t>
            </a:r>
          </a:p>
        </p:txBody>
      </p: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53253" name="Rectangle 5"/>
          <p:cNvSpPr>
            <a:spLocks noGrp="1" noChangeArrowheads="1"/>
          </p:cNvSpPr>
          <p:nvPr>
            <p:ph type="body" idx="4294967295"/>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53256" name="Rectangle 8"/>
          <p:cNvSpPr>
            <a:spLocks noGrp="1" noChangeArrowheads="1"/>
          </p:cNvSpPr>
          <p:nvPr>
            <p:ph type="body" idx="4294967295"/>
          </p:nvPr>
        </p:nvSpPr>
        <p:spPr>
          <a:xfrm>
            <a:off x="381000" y="1524000"/>
            <a:ext cx="8763000" cy="5105400"/>
          </a:xfrm>
          <a:noFill/>
          <a:ln/>
        </p:spPr>
        <p:txBody>
          <a:bodyPr/>
          <a:lstStyle/>
          <a:p>
            <a:r>
              <a:rPr lang="en-US" sz="2800" dirty="0"/>
              <a:t>Citing Your Sources</a:t>
            </a:r>
          </a:p>
          <a:p>
            <a:pPr lvl="1"/>
            <a:r>
              <a:rPr lang="en-US" sz="2400" dirty="0"/>
              <a:t>Use the format below to add Internet resources to a bibliography:</a:t>
            </a:r>
          </a:p>
          <a:p>
            <a:pPr lvl="2"/>
            <a:r>
              <a:rPr lang="en-US" dirty="0"/>
              <a:t>Author. Title of Website. Web address or URL. Copyright date. Date you found the information.</a:t>
            </a:r>
          </a:p>
          <a:p>
            <a:pPr lvl="2"/>
            <a:r>
              <a:rPr lang="en-US" dirty="0"/>
              <a:t>For example, look at the following website on Vasco </a:t>
            </a:r>
            <a:r>
              <a:rPr lang="en-US" dirty="0" err="1"/>
              <a:t>da</a:t>
            </a:r>
            <a:r>
              <a:rPr lang="en-US" dirty="0"/>
              <a:t> Gama and compare it to the information below.</a:t>
            </a:r>
            <a:r>
              <a:rPr lang="en-US" dirty="0" smtClean="0"/>
              <a:t> </a:t>
            </a:r>
          </a:p>
          <a:p>
            <a:pPr lvl="2"/>
            <a:r>
              <a:rPr lang="en-US" dirty="0" smtClean="0"/>
              <a:t>(http://library.thinkquest.org/22584/temh3003.htm)</a:t>
            </a:r>
            <a:endParaRPr lang="en-US" dirty="0"/>
          </a:p>
          <a:p>
            <a:pPr marL="1481138" lvl="2" indent="-279400"/>
            <a:r>
              <a:rPr lang="en-US" sz="1600" dirty="0"/>
              <a:t>Author: There is no specific author listed</a:t>
            </a:r>
          </a:p>
          <a:p>
            <a:pPr marL="1481138" lvl="2" indent="-279400"/>
            <a:r>
              <a:rPr lang="en-US" sz="1600" dirty="0"/>
              <a:t>Title: </a:t>
            </a:r>
            <a:r>
              <a:rPr lang="en-US" sz="1600" dirty="0" err="1"/>
              <a:t>ThinkQuest</a:t>
            </a:r>
            <a:r>
              <a:rPr lang="en-US" sz="1600" dirty="0"/>
              <a:t>: Explorers of the Millennium</a:t>
            </a:r>
          </a:p>
          <a:p>
            <a:pPr marL="1481138" lvl="2" indent="-279400"/>
            <a:r>
              <a:rPr lang="en-US" sz="1600" dirty="0"/>
              <a:t>Web address: http://library.thinkquest.org/4034/dagama.html </a:t>
            </a:r>
          </a:p>
          <a:p>
            <a:pPr marL="1481138" lvl="2" indent="-279400"/>
            <a:r>
              <a:rPr lang="en-US" sz="1600" dirty="0"/>
              <a:t>Copyright date: 1998 (this is found by clicking on “About this Site”</a:t>
            </a:r>
          </a:p>
          <a:p>
            <a:pPr marL="1481138" lvl="2" indent="-279400"/>
            <a:r>
              <a:rPr lang="en-US" sz="1600" dirty="0"/>
              <a:t>Date found: April 30, 2006</a:t>
            </a:r>
          </a:p>
          <a:p>
            <a:pPr lvl="2"/>
            <a:endParaRPr lang="en-US" dirty="0"/>
          </a:p>
          <a:p>
            <a:pPr lvl="4"/>
            <a:endParaRPr lang="en-US" dirty="0"/>
          </a:p>
        </p:txBody>
      </p:sp>
      <p:sp>
        <p:nvSpPr>
          <p:cNvPr id="53251"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3252"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53254" name="Rectangle 6"/>
          <p:cNvSpPr>
            <a:spLocks noChangeArrowheads="1"/>
          </p:cNvSpPr>
          <p:nvPr/>
        </p:nvSpPr>
        <p:spPr bwMode="auto">
          <a:xfrm>
            <a:off x="533400" y="1143000"/>
            <a:ext cx="8382000" cy="5486400"/>
          </a:xfrm>
          <a:prstGeom prst="rect">
            <a:avLst/>
          </a:prstGeom>
          <a:noFill/>
          <a:ln w="9525">
            <a:noFill/>
            <a:miter lim="800000"/>
            <a:headEnd/>
            <a:tailEnd/>
          </a:ln>
          <a:effectLst/>
        </p:spPr>
        <p:txBody>
          <a:bodyPr/>
          <a:lstStyle/>
          <a:p>
            <a:pPr marL="342900" indent="-342900" algn="ctr">
              <a:spcBef>
                <a:spcPct val="20000"/>
              </a:spcBef>
              <a:buFont typeface="Wingdings" pitchFamily="2" charset="2"/>
              <a:buNone/>
            </a:pPr>
            <a:endParaRPr lang="en-US" sz="29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Char char="§"/>
            </a:pPr>
            <a:endParaRPr lang="en-US" sz="21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None/>
            </a:pPr>
            <a:endParaRPr lang="en-US" sz="2100" b="0" i="0"/>
          </a:p>
        </p:txBody>
      </p:sp>
      <p:sp>
        <p:nvSpPr>
          <p:cNvPr id="9" name="AutoShape 9"/>
          <p:cNvSpPr>
            <a:spLocks noChangeArrowheads="1"/>
          </p:cNvSpPr>
          <p:nvPr/>
        </p:nvSpPr>
        <p:spPr bwMode="gray">
          <a:xfrm>
            <a:off x="4495800" y="838200"/>
            <a:ext cx="2514600" cy="533400"/>
          </a:xfrm>
          <a:prstGeom prst="roundRect">
            <a:avLst>
              <a:gd name="adj" fmla="val 19046"/>
            </a:avLst>
          </a:prstGeom>
          <a:gradFill rotWithShape="1">
            <a:gsLst>
              <a:gs pos="0">
                <a:schemeClr val="hlink">
                  <a:gamma/>
                  <a:shade val="46275"/>
                  <a:invGamma/>
                </a:schemeClr>
              </a:gs>
              <a:gs pos="50000">
                <a:schemeClr val="hlink"/>
              </a:gs>
              <a:gs pos="100000">
                <a:schemeClr val="hlink">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3. How to cite your sources</a:t>
            </a:r>
            <a:r>
              <a:rPr lang="en-US" sz="2400" b="0" i="0">
                <a:solidFill>
                  <a:schemeClr val="bg1"/>
                </a:solidFill>
              </a:rPr>
              <a:t> </a:t>
            </a:r>
          </a:p>
        </p:txBody>
      </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54277" name="Rectangle 5"/>
          <p:cNvSpPr>
            <a:spLocks noGrp="1" noChangeArrowheads="1"/>
          </p:cNvSpPr>
          <p:nvPr>
            <p:ph type="body" idx="4294967295"/>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54280" name="Rectangle 8"/>
          <p:cNvSpPr>
            <a:spLocks noGrp="1" noChangeArrowheads="1"/>
          </p:cNvSpPr>
          <p:nvPr>
            <p:ph type="body" idx="4294967295"/>
          </p:nvPr>
        </p:nvSpPr>
        <p:spPr>
          <a:xfrm>
            <a:off x="381000" y="1524000"/>
            <a:ext cx="8763000" cy="5105400"/>
          </a:xfrm>
          <a:noFill/>
          <a:ln/>
        </p:spPr>
        <p:txBody>
          <a:bodyPr/>
          <a:lstStyle/>
          <a:p>
            <a:r>
              <a:rPr lang="en-US" sz="2800"/>
              <a:t>Citing Your Sources</a:t>
            </a:r>
          </a:p>
          <a:p>
            <a:pPr lvl="1"/>
            <a:r>
              <a:rPr lang="en-US" sz="2400"/>
              <a:t>Using this information:</a:t>
            </a:r>
          </a:p>
          <a:p>
            <a:pPr lvl="2"/>
            <a:r>
              <a:rPr lang="en-US" sz="1600"/>
              <a:t>Author: There is no specific author listed</a:t>
            </a:r>
          </a:p>
          <a:p>
            <a:pPr lvl="2"/>
            <a:r>
              <a:rPr lang="en-US" sz="1600"/>
              <a:t>Title: ThinkQuest: Explorers of the Millennium</a:t>
            </a:r>
          </a:p>
          <a:p>
            <a:pPr lvl="2"/>
            <a:r>
              <a:rPr lang="en-US" sz="1600"/>
              <a:t>Web address: http://library.thinkquest.org/4034/dagama.html </a:t>
            </a:r>
          </a:p>
          <a:p>
            <a:pPr lvl="2"/>
            <a:r>
              <a:rPr lang="en-US" sz="1600"/>
              <a:t>Copyright date: 1998 (this is found by clicking on “About this Site”</a:t>
            </a:r>
          </a:p>
          <a:p>
            <a:pPr lvl="2"/>
            <a:r>
              <a:rPr lang="en-US" sz="1600"/>
              <a:t>Date found: April 30, 2006</a:t>
            </a:r>
          </a:p>
          <a:p>
            <a:pPr lvl="2">
              <a:buFont typeface="Wingdings" pitchFamily="2" charset="2"/>
              <a:buNone/>
            </a:pPr>
            <a:endParaRPr lang="en-US" sz="1600"/>
          </a:p>
          <a:p>
            <a:pPr lvl="1">
              <a:buFont typeface="Wingdings 2" pitchFamily="18" charset="2"/>
              <a:buNone/>
            </a:pPr>
            <a:r>
              <a:rPr lang="en-US" sz="1800"/>
              <a:t>a bibliographical citation for this website would look like this:</a:t>
            </a:r>
          </a:p>
          <a:p>
            <a:pPr lvl="1">
              <a:buFont typeface="Wingdings 2" pitchFamily="18" charset="2"/>
              <a:buNone/>
            </a:pPr>
            <a:endParaRPr lang="en-US" sz="1800"/>
          </a:p>
          <a:p>
            <a:pPr lvl="1">
              <a:buFont typeface="Wingdings 2" pitchFamily="18" charset="2"/>
              <a:buNone/>
            </a:pPr>
            <a:r>
              <a:rPr lang="en-US" sz="1800"/>
              <a:t>ThinkQuest: Explorers of the Millennium. </a:t>
            </a:r>
            <a:r>
              <a:rPr lang="en-US" sz="1800">
                <a:hlinkClick r:id="rId2"/>
              </a:rPr>
              <a:t>http://library.thinkquest.org/4034/dagama.html</a:t>
            </a:r>
            <a:r>
              <a:rPr lang="en-US" sz="1800"/>
              <a:t>. 1998. Found on April 30, 2006.</a:t>
            </a:r>
          </a:p>
          <a:p>
            <a:pPr lvl="2">
              <a:buFont typeface="Wingdings" pitchFamily="2" charset="2"/>
              <a:buNone/>
            </a:pPr>
            <a:endParaRPr lang="en-US" sz="1600"/>
          </a:p>
          <a:p>
            <a:pPr lvl="2"/>
            <a:endParaRPr lang="en-US"/>
          </a:p>
          <a:p>
            <a:pPr lvl="4"/>
            <a:endParaRPr lang="en-US"/>
          </a:p>
        </p:txBody>
      </p:sp>
      <p:sp>
        <p:nvSpPr>
          <p:cNvPr id="54275"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4276"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54278" name="Rectangle 6"/>
          <p:cNvSpPr>
            <a:spLocks noChangeArrowheads="1"/>
          </p:cNvSpPr>
          <p:nvPr/>
        </p:nvSpPr>
        <p:spPr bwMode="auto">
          <a:xfrm>
            <a:off x="533400" y="1143000"/>
            <a:ext cx="8382000" cy="5486400"/>
          </a:xfrm>
          <a:prstGeom prst="rect">
            <a:avLst/>
          </a:prstGeom>
          <a:noFill/>
          <a:ln w="9525">
            <a:noFill/>
            <a:miter lim="800000"/>
            <a:headEnd/>
            <a:tailEnd/>
          </a:ln>
          <a:effectLst/>
        </p:spPr>
        <p:txBody>
          <a:bodyPr/>
          <a:lstStyle/>
          <a:p>
            <a:pPr marL="342900" indent="-342900" algn="ctr">
              <a:spcBef>
                <a:spcPct val="20000"/>
              </a:spcBef>
              <a:buFont typeface="Wingdings" pitchFamily="2" charset="2"/>
              <a:buNone/>
            </a:pPr>
            <a:endParaRPr lang="en-US" sz="29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Char char="§"/>
            </a:pPr>
            <a:endParaRPr lang="en-US" sz="21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None/>
            </a:pPr>
            <a:endParaRPr lang="en-US" sz="2100" b="0" i="0"/>
          </a:p>
        </p:txBody>
      </p:sp>
      <p:sp>
        <p:nvSpPr>
          <p:cNvPr id="9" name="AutoShape 9"/>
          <p:cNvSpPr>
            <a:spLocks noChangeArrowheads="1"/>
          </p:cNvSpPr>
          <p:nvPr/>
        </p:nvSpPr>
        <p:spPr bwMode="gray">
          <a:xfrm>
            <a:off x="4495800" y="838200"/>
            <a:ext cx="2514600" cy="533400"/>
          </a:xfrm>
          <a:prstGeom prst="roundRect">
            <a:avLst>
              <a:gd name="adj" fmla="val 19046"/>
            </a:avLst>
          </a:prstGeom>
          <a:gradFill rotWithShape="1">
            <a:gsLst>
              <a:gs pos="0">
                <a:schemeClr val="hlink">
                  <a:gamma/>
                  <a:shade val="46275"/>
                  <a:invGamma/>
                </a:schemeClr>
              </a:gs>
              <a:gs pos="50000">
                <a:schemeClr val="hlink"/>
              </a:gs>
              <a:gs pos="100000">
                <a:schemeClr val="hlink">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3. How to cite your sources</a:t>
            </a:r>
            <a:r>
              <a:rPr lang="en-US" sz="2400" b="0" i="0">
                <a:solidFill>
                  <a:schemeClr val="bg1"/>
                </a:solidFill>
              </a:rPr>
              <a:t> </a:t>
            </a:r>
          </a:p>
        </p:txBody>
      </p:sp>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fontScale="90000"/>
          </a:bodyPr>
          <a:lstStyle/>
          <a:p>
            <a:r>
              <a:rPr lang="en-US" sz="3600" dirty="0" smtClean="0"/>
              <a:t>Working </a:t>
            </a:r>
            <a:r>
              <a:rPr lang="en-US" sz="3600" dirty="0"/>
              <a:t>Through the Web</a:t>
            </a:r>
          </a:p>
        </p:txBody>
      </p:sp>
      <p:sp>
        <p:nvSpPr>
          <p:cNvPr id="55301" name="Rectangle 5"/>
          <p:cNvSpPr>
            <a:spLocks noGrp="1" noChangeArrowheads="1"/>
          </p:cNvSpPr>
          <p:nvPr>
            <p:ph type="body" idx="4294967295"/>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55304" name="Rectangle 8"/>
          <p:cNvSpPr>
            <a:spLocks noGrp="1" noChangeArrowheads="1"/>
          </p:cNvSpPr>
          <p:nvPr>
            <p:ph type="body" idx="4294967295"/>
          </p:nvPr>
        </p:nvSpPr>
        <p:spPr>
          <a:xfrm>
            <a:off x="685800" y="2209800"/>
            <a:ext cx="7543800" cy="4038600"/>
          </a:xfrm>
          <a:noFill/>
          <a:ln/>
        </p:spPr>
        <p:txBody>
          <a:bodyPr/>
          <a:lstStyle/>
          <a:p>
            <a:r>
              <a:rPr lang="en-US" sz="2800" dirty="0" smtClean="0"/>
              <a:t>Citing </a:t>
            </a:r>
            <a:r>
              <a:rPr lang="en-US" sz="2800" dirty="0"/>
              <a:t>Your Sources</a:t>
            </a:r>
          </a:p>
          <a:p>
            <a:pPr lvl="2">
              <a:buFont typeface="Wingdings" pitchFamily="2" charset="2"/>
              <a:buNone/>
            </a:pPr>
            <a:endParaRPr lang="en-US" sz="1600" dirty="0"/>
          </a:p>
          <a:p>
            <a:pPr lvl="2"/>
            <a:endParaRPr lang="en-US" dirty="0"/>
          </a:p>
          <a:p>
            <a:pPr lvl="4"/>
            <a:endParaRPr lang="en-US" dirty="0"/>
          </a:p>
        </p:txBody>
      </p:sp>
      <p:sp>
        <p:nvSpPr>
          <p:cNvPr id="55299"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5300"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55302" name="Rectangle 6"/>
          <p:cNvSpPr>
            <a:spLocks noChangeArrowheads="1"/>
          </p:cNvSpPr>
          <p:nvPr/>
        </p:nvSpPr>
        <p:spPr bwMode="auto">
          <a:xfrm>
            <a:off x="533400" y="1143000"/>
            <a:ext cx="8382000" cy="5486400"/>
          </a:xfrm>
          <a:prstGeom prst="rect">
            <a:avLst/>
          </a:prstGeom>
          <a:noFill/>
          <a:ln w="9525">
            <a:noFill/>
            <a:miter lim="800000"/>
            <a:headEnd/>
            <a:tailEnd/>
          </a:ln>
          <a:effectLst/>
        </p:spPr>
        <p:txBody>
          <a:bodyPr/>
          <a:lstStyle/>
          <a:p>
            <a:pPr marL="342900" indent="-342900" algn="ctr">
              <a:spcBef>
                <a:spcPct val="20000"/>
              </a:spcBef>
              <a:buFont typeface="Wingdings" pitchFamily="2" charset="2"/>
              <a:buNone/>
            </a:pPr>
            <a:endParaRPr lang="en-US" sz="29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Char char="§"/>
            </a:pPr>
            <a:endParaRPr lang="en-US" sz="21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None/>
            </a:pPr>
            <a:endParaRPr lang="en-US" sz="2100" b="0" i="0"/>
          </a:p>
        </p:txBody>
      </p:sp>
      <p:sp>
        <p:nvSpPr>
          <p:cNvPr id="55305" name="Text Box 9"/>
          <p:cNvSpPr txBox="1">
            <a:spLocks noChangeArrowheads="1"/>
          </p:cNvSpPr>
          <p:nvPr/>
        </p:nvSpPr>
        <p:spPr bwMode="auto">
          <a:xfrm>
            <a:off x="1219200" y="2971800"/>
            <a:ext cx="6781800" cy="1338828"/>
          </a:xfrm>
          <a:prstGeom prst="rect">
            <a:avLst/>
          </a:prstGeom>
          <a:noFill/>
          <a:ln w="9525">
            <a:noFill/>
            <a:miter lim="800000"/>
            <a:headEnd/>
            <a:tailEnd/>
          </a:ln>
          <a:effectLst/>
        </p:spPr>
        <p:txBody>
          <a:bodyPr>
            <a:spAutoFit/>
          </a:bodyPr>
          <a:lstStyle/>
          <a:p>
            <a:pPr>
              <a:spcBef>
                <a:spcPct val="50000"/>
              </a:spcBef>
            </a:pPr>
            <a:r>
              <a:rPr lang="en-US" sz="1800" dirty="0">
                <a:solidFill>
                  <a:srgbClr val="000000"/>
                </a:solidFill>
              </a:rPr>
              <a:t>9. TRY IT: Go to</a:t>
            </a:r>
            <a:r>
              <a:rPr lang="en-US" sz="1800" dirty="0" smtClean="0">
                <a:solidFill>
                  <a:srgbClr val="000000"/>
                </a:solidFill>
              </a:rPr>
              <a:t> </a:t>
            </a:r>
            <a:r>
              <a:rPr lang="en-US" sz="1800" dirty="0" err="1" smtClean="0">
                <a:solidFill>
                  <a:schemeClr val="accent4">
                    <a:lumMod val="75000"/>
                  </a:schemeClr>
                </a:solidFill>
              </a:rPr>
              <a:t>http://www.bbc.co.uk/history/historic_figures/galilei_galileo.shtml</a:t>
            </a:r>
            <a:r>
              <a:rPr lang="en-US" sz="1800" dirty="0" smtClean="0">
                <a:solidFill>
                  <a:schemeClr val="accent4">
                    <a:lumMod val="75000"/>
                  </a:schemeClr>
                </a:solidFill>
              </a:rPr>
              <a:t>) </a:t>
            </a:r>
          </a:p>
          <a:p>
            <a:pPr>
              <a:spcBef>
                <a:spcPct val="50000"/>
              </a:spcBef>
            </a:pPr>
            <a:r>
              <a:rPr lang="en-US" sz="1800" dirty="0">
                <a:solidFill>
                  <a:srgbClr val="000000"/>
                </a:solidFill>
              </a:rPr>
              <a:t>Fill in the information listed on your worksheet. How would you cite this source in a bibliography?</a:t>
            </a:r>
          </a:p>
        </p:txBody>
      </p:sp>
      <p:sp>
        <p:nvSpPr>
          <p:cNvPr id="12" name="AutoShape 9"/>
          <p:cNvSpPr>
            <a:spLocks noChangeArrowheads="1"/>
          </p:cNvSpPr>
          <p:nvPr/>
        </p:nvSpPr>
        <p:spPr bwMode="gray">
          <a:xfrm>
            <a:off x="4495800" y="838200"/>
            <a:ext cx="2514600" cy="533400"/>
          </a:xfrm>
          <a:prstGeom prst="roundRect">
            <a:avLst>
              <a:gd name="adj" fmla="val 19046"/>
            </a:avLst>
          </a:prstGeom>
          <a:gradFill rotWithShape="1">
            <a:gsLst>
              <a:gs pos="0">
                <a:schemeClr val="hlink">
                  <a:gamma/>
                  <a:shade val="46275"/>
                  <a:invGamma/>
                </a:schemeClr>
              </a:gs>
              <a:gs pos="50000">
                <a:schemeClr val="hlink"/>
              </a:gs>
              <a:gs pos="100000">
                <a:schemeClr val="hlink">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3. How to cite your sources</a:t>
            </a:r>
            <a:r>
              <a:rPr lang="en-US" sz="2400" b="0" i="0">
                <a:solidFill>
                  <a:schemeClr val="bg1"/>
                </a:solidFill>
              </a:rPr>
              <a:t>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5305"/>
                                        </p:tgtEl>
                                        <p:attrNameLst>
                                          <p:attrName>style.visibility</p:attrName>
                                        </p:attrNameLst>
                                      </p:cBhvr>
                                      <p:to>
                                        <p:strVal val="visible"/>
                                      </p:to>
                                    </p:set>
                                    <p:anim calcmode="lin" valueType="num">
                                      <p:cBhvr additive="base">
                                        <p:cTn id="7" dur="1000" fill="hold"/>
                                        <p:tgtEl>
                                          <p:spTgt spid="55305"/>
                                        </p:tgtEl>
                                        <p:attrNameLst>
                                          <p:attrName>ppt_x</p:attrName>
                                        </p:attrNameLst>
                                      </p:cBhvr>
                                      <p:tavLst>
                                        <p:tav tm="0">
                                          <p:val>
                                            <p:strVal val="#ppt_x"/>
                                          </p:val>
                                        </p:tav>
                                        <p:tav tm="100000">
                                          <p:val>
                                            <p:strVal val="#ppt_x"/>
                                          </p:val>
                                        </p:tav>
                                      </p:tavLst>
                                    </p:anim>
                                    <p:anim calcmode="lin" valueType="num">
                                      <p:cBhvr additive="base">
                                        <p:cTn id="8" dur="1000" fill="hold"/>
                                        <p:tgtEl>
                                          <p:spTgt spid="553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5" grpId="0"/>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p:txBody>
          <a:bodyPr/>
          <a:lstStyle/>
          <a:p>
            <a:r>
              <a:rPr lang="en-US" sz="3600"/>
              <a:t>Review</a:t>
            </a:r>
          </a:p>
        </p:txBody>
      </p:sp>
      <p:sp>
        <p:nvSpPr>
          <p:cNvPr id="17413" name="AutoShape 5"/>
          <p:cNvSpPr>
            <a:spLocks noChangeArrowheads="1"/>
          </p:cNvSpPr>
          <p:nvPr/>
        </p:nvSpPr>
        <p:spPr bwMode="gray">
          <a:xfrm>
            <a:off x="5562600" y="2209800"/>
            <a:ext cx="2819400" cy="3539431"/>
          </a:xfrm>
          <a:prstGeom prst="chevron">
            <a:avLst>
              <a:gd name="adj" fmla="val 16468"/>
            </a:avLst>
          </a:prstGeom>
          <a:gradFill rotWithShape="1">
            <a:gsLst>
              <a:gs pos="0">
                <a:schemeClr val="hlink"/>
              </a:gs>
              <a:gs pos="100000">
                <a:schemeClr val="hlink">
                  <a:gamma/>
                  <a:shade val="46275"/>
                  <a:invGamma/>
                </a:schemeClr>
              </a:gs>
            </a:gsLst>
            <a:lin ang="0" scaled="1"/>
          </a:gradFill>
          <a:ln w="38100">
            <a:solidFill>
              <a:srgbClr val="EAEAEA"/>
            </a:solidFill>
            <a:miter lim="800000"/>
            <a:headEnd/>
            <a:tailEnd/>
          </a:ln>
          <a:effectLst>
            <a:outerShdw dist="109250" dir="3267739" algn="ctr" rotWithShape="0">
              <a:schemeClr val="bg2">
                <a:alpha val="50000"/>
              </a:schemeClr>
            </a:outerShdw>
          </a:effectLst>
        </p:spPr>
        <p:txBody>
          <a:bodyPr wrap="square" anchor="ctr">
            <a:spAutoFit/>
          </a:bodyPr>
          <a:lstStyle/>
          <a:p>
            <a:pPr lvl="1">
              <a:buFontTx/>
              <a:buChar char="•"/>
            </a:pPr>
            <a:r>
              <a:rPr lang="en-US" sz="1400" b="0" i="0">
                <a:solidFill>
                  <a:schemeClr val="bg1"/>
                </a:solidFill>
              </a:rPr>
              <a:t>Recording important information</a:t>
            </a:r>
          </a:p>
          <a:p>
            <a:pPr lvl="1"/>
            <a:endParaRPr lang="en-US" sz="1400" b="0" i="0">
              <a:solidFill>
                <a:schemeClr val="bg1"/>
              </a:solidFill>
            </a:endParaRPr>
          </a:p>
          <a:p>
            <a:pPr lvl="1">
              <a:buFontTx/>
              <a:buChar char="•"/>
            </a:pPr>
            <a:r>
              <a:rPr lang="en-US" sz="1400" b="0" i="0">
                <a:solidFill>
                  <a:schemeClr val="bg1"/>
                </a:solidFill>
              </a:rPr>
              <a:t>Putting your information into correct format for a bibliography</a:t>
            </a:r>
          </a:p>
          <a:p>
            <a:pPr lvl="1">
              <a:buFontTx/>
              <a:buChar char="•"/>
            </a:pPr>
            <a:endParaRPr lang="en-US" sz="1400" b="0" i="0">
              <a:solidFill>
                <a:schemeClr val="bg1"/>
              </a:solidFill>
            </a:endParaRPr>
          </a:p>
          <a:p>
            <a:pPr lvl="1">
              <a:buFontTx/>
              <a:buChar char="•"/>
            </a:pPr>
            <a:endParaRPr lang="en-US" sz="1400" b="0" i="0">
              <a:solidFill>
                <a:schemeClr val="bg1"/>
              </a:solidFill>
            </a:endParaRPr>
          </a:p>
          <a:p>
            <a:pPr lvl="1">
              <a:buFontTx/>
              <a:buChar char="•"/>
            </a:pPr>
            <a:endParaRPr lang="en-US" sz="1400" b="0" i="0">
              <a:solidFill>
                <a:schemeClr val="bg1"/>
              </a:solidFill>
            </a:endParaRPr>
          </a:p>
          <a:p>
            <a:pPr lvl="1">
              <a:buFontTx/>
              <a:buChar char="•"/>
            </a:pPr>
            <a:endParaRPr lang="en-US" sz="1400" b="0" i="0">
              <a:solidFill>
                <a:schemeClr val="bg1"/>
              </a:solidFill>
            </a:endParaRPr>
          </a:p>
          <a:p>
            <a:pPr lvl="1">
              <a:buFontTx/>
              <a:buChar char="•"/>
            </a:pPr>
            <a:endParaRPr lang="en-US" sz="1400" b="0" i="0">
              <a:solidFill>
                <a:schemeClr val="bg1"/>
              </a:solidFill>
            </a:endParaRPr>
          </a:p>
          <a:p>
            <a:pPr lvl="1">
              <a:buFontTx/>
              <a:buChar char="•"/>
            </a:pPr>
            <a:endParaRPr lang="en-US" sz="1400" b="0" i="0">
              <a:solidFill>
                <a:schemeClr val="bg1"/>
              </a:solidFill>
            </a:endParaRPr>
          </a:p>
          <a:p>
            <a:pPr lvl="1">
              <a:buFontTx/>
              <a:buChar char="•"/>
            </a:pPr>
            <a:endParaRPr lang="en-US" sz="1400" b="0" i="0">
              <a:solidFill>
                <a:schemeClr val="bg1"/>
              </a:solidFill>
            </a:endParaRPr>
          </a:p>
        </p:txBody>
      </p:sp>
      <p:sp>
        <p:nvSpPr>
          <p:cNvPr id="17414" name="AutoShape 6"/>
          <p:cNvSpPr>
            <a:spLocks noChangeArrowheads="1"/>
          </p:cNvSpPr>
          <p:nvPr/>
        </p:nvSpPr>
        <p:spPr bwMode="gray">
          <a:xfrm>
            <a:off x="3200400" y="2209800"/>
            <a:ext cx="2970213" cy="3539431"/>
          </a:xfrm>
          <a:prstGeom prst="chevron">
            <a:avLst>
              <a:gd name="adj" fmla="val 17832"/>
            </a:avLst>
          </a:prstGeom>
          <a:gradFill rotWithShape="1">
            <a:gsLst>
              <a:gs pos="0">
                <a:schemeClr val="accent2"/>
              </a:gs>
              <a:gs pos="100000">
                <a:schemeClr val="accent2">
                  <a:gamma/>
                  <a:shade val="46275"/>
                  <a:invGamma/>
                </a:schemeClr>
              </a:gs>
            </a:gsLst>
            <a:lin ang="0" scaled="1"/>
          </a:gradFill>
          <a:ln w="38100">
            <a:solidFill>
              <a:srgbClr val="EAEAEA"/>
            </a:solidFill>
            <a:miter lim="800000"/>
            <a:headEnd/>
            <a:tailEnd/>
          </a:ln>
          <a:effectLst>
            <a:outerShdw dist="109250" dir="3267739" algn="ctr" rotWithShape="0">
              <a:schemeClr val="bg2">
                <a:alpha val="50000"/>
              </a:schemeClr>
            </a:outerShdw>
          </a:effectLst>
        </p:spPr>
        <p:txBody>
          <a:bodyPr wrap="square" anchor="ctr">
            <a:spAutoFit/>
          </a:bodyPr>
          <a:lstStyle/>
          <a:p>
            <a:pPr lvl="1">
              <a:buFontTx/>
              <a:buChar char="•"/>
            </a:pPr>
            <a:endParaRPr lang="en-US" sz="1400" b="0" i="0" dirty="0">
              <a:solidFill>
                <a:schemeClr val="bg1"/>
              </a:solidFill>
            </a:endParaRPr>
          </a:p>
          <a:p>
            <a:pPr lvl="1">
              <a:buFontTx/>
              <a:buChar char="•"/>
            </a:pPr>
            <a:r>
              <a:rPr lang="en-US" sz="1400" b="0" i="0" dirty="0">
                <a:solidFill>
                  <a:schemeClr val="bg1"/>
                </a:solidFill>
              </a:rPr>
              <a:t>Using Advanced Search</a:t>
            </a:r>
          </a:p>
          <a:p>
            <a:pPr lvl="1"/>
            <a:endParaRPr lang="en-US" sz="1400" b="0" i="0" dirty="0">
              <a:solidFill>
                <a:schemeClr val="bg1"/>
              </a:solidFill>
            </a:endParaRPr>
          </a:p>
          <a:p>
            <a:pPr lvl="1">
              <a:buFontTx/>
              <a:buChar char="•"/>
            </a:pPr>
            <a:r>
              <a:rPr lang="en-US" sz="1400" b="0" i="0" dirty="0">
                <a:solidFill>
                  <a:schemeClr val="bg1"/>
                </a:solidFill>
              </a:rPr>
              <a:t>Using words and symbols to narrow your search</a:t>
            </a:r>
          </a:p>
          <a:p>
            <a:pPr lvl="1">
              <a:buFontTx/>
              <a:buChar char="•"/>
            </a:pPr>
            <a:endParaRPr lang="en-US" sz="1400" b="0" i="0" dirty="0">
              <a:solidFill>
                <a:schemeClr val="bg1"/>
              </a:solidFill>
            </a:endParaRPr>
          </a:p>
          <a:p>
            <a:pPr lvl="1">
              <a:buFontTx/>
              <a:buChar char="•"/>
            </a:pPr>
            <a:endParaRPr lang="en-US" sz="1400" b="0" i="0" dirty="0">
              <a:solidFill>
                <a:schemeClr val="bg1"/>
              </a:solidFill>
            </a:endParaRPr>
          </a:p>
          <a:p>
            <a:pPr lvl="1">
              <a:buFontTx/>
              <a:buChar char="•"/>
            </a:pPr>
            <a:endParaRPr lang="en-US" sz="1400" b="0" i="0" dirty="0">
              <a:solidFill>
                <a:schemeClr val="bg1"/>
              </a:solidFill>
            </a:endParaRPr>
          </a:p>
          <a:p>
            <a:pPr lvl="1">
              <a:buFontTx/>
              <a:buChar char="•"/>
            </a:pPr>
            <a:endParaRPr lang="en-US" sz="1400" b="0" i="0" dirty="0">
              <a:solidFill>
                <a:schemeClr val="bg1"/>
              </a:solidFill>
            </a:endParaRPr>
          </a:p>
          <a:p>
            <a:pPr lvl="1"/>
            <a:endParaRPr lang="en-US" sz="1400" b="0" i="0" dirty="0">
              <a:solidFill>
                <a:schemeClr val="bg1"/>
              </a:solidFill>
            </a:endParaRPr>
          </a:p>
          <a:p>
            <a:pPr lvl="1">
              <a:buFontTx/>
              <a:buChar char="•"/>
            </a:pPr>
            <a:endParaRPr lang="en-US" sz="1400" b="0" i="0" dirty="0">
              <a:solidFill>
                <a:schemeClr val="bg1"/>
              </a:solidFill>
            </a:endParaRPr>
          </a:p>
          <a:p>
            <a:pPr lvl="1">
              <a:buFontTx/>
              <a:buChar char="•"/>
            </a:pPr>
            <a:endParaRPr lang="en-US" sz="1400" b="0" i="0" dirty="0">
              <a:solidFill>
                <a:schemeClr val="bg1"/>
              </a:solidFill>
            </a:endParaRPr>
          </a:p>
        </p:txBody>
      </p:sp>
      <p:sp>
        <p:nvSpPr>
          <p:cNvPr id="17415" name="AutoShape 7"/>
          <p:cNvSpPr>
            <a:spLocks noChangeArrowheads="1"/>
          </p:cNvSpPr>
          <p:nvPr/>
        </p:nvSpPr>
        <p:spPr bwMode="gray">
          <a:xfrm>
            <a:off x="533400" y="2209800"/>
            <a:ext cx="3275013" cy="3539431"/>
          </a:xfrm>
          <a:prstGeom prst="chevron">
            <a:avLst>
              <a:gd name="adj" fmla="val 17818"/>
            </a:avLst>
          </a:prstGeom>
          <a:gradFill rotWithShape="1">
            <a:gsLst>
              <a:gs pos="0">
                <a:schemeClr val="accent1"/>
              </a:gs>
              <a:gs pos="100000">
                <a:schemeClr val="accent1">
                  <a:gamma/>
                  <a:shade val="46275"/>
                  <a:invGamma/>
                </a:schemeClr>
              </a:gs>
            </a:gsLst>
            <a:lin ang="0" scaled="1"/>
          </a:gradFill>
          <a:ln w="38100">
            <a:solidFill>
              <a:srgbClr val="EAEAEA"/>
            </a:solidFill>
            <a:miter lim="800000"/>
            <a:headEnd/>
            <a:tailEnd/>
          </a:ln>
          <a:effectLst>
            <a:outerShdw dist="109250" dir="3267739" algn="ctr" rotWithShape="0">
              <a:schemeClr val="bg2">
                <a:alpha val="50000"/>
              </a:schemeClr>
            </a:outerShdw>
          </a:effectLst>
        </p:spPr>
        <p:txBody>
          <a:bodyPr wrap="square" anchor="ctr">
            <a:spAutoFit/>
          </a:bodyPr>
          <a:lstStyle/>
          <a:p>
            <a:pPr lvl="1">
              <a:buFontTx/>
              <a:buChar char="•"/>
            </a:pPr>
            <a:endParaRPr lang="en-US" sz="1400" b="0" i="0" dirty="0">
              <a:solidFill>
                <a:schemeClr val="bg1"/>
              </a:solidFill>
            </a:endParaRPr>
          </a:p>
          <a:p>
            <a:pPr lvl="1">
              <a:buFontTx/>
              <a:buChar char="•"/>
            </a:pPr>
            <a:r>
              <a:rPr lang="en-US" sz="1400" b="0" i="0" dirty="0">
                <a:solidFill>
                  <a:schemeClr val="bg1"/>
                </a:solidFill>
              </a:rPr>
              <a:t>Regular search engines vs. </a:t>
            </a:r>
            <a:r>
              <a:rPr lang="en-US" sz="1400" b="0" i="0" dirty="0" err="1">
                <a:solidFill>
                  <a:schemeClr val="bg1"/>
                </a:solidFill>
              </a:rPr>
              <a:t>Metasearch</a:t>
            </a:r>
            <a:r>
              <a:rPr lang="en-US" sz="1400" b="0" i="0" dirty="0">
                <a:solidFill>
                  <a:schemeClr val="bg1"/>
                </a:solidFill>
              </a:rPr>
              <a:t> engines</a:t>
            </a:r>
          </a:p>
          <a:p>
            <a:endParaRPr lang="en-US" sz="1400" b="0" i="0" dirty="0">
              <a:solidFill>
                <a:schemeClr val="bg1"/>
              </a:solidFill>
            </a:endParaRPr>
          </a:p>
          <a:p>
            <a:pPr lvl="1">
              <a:buFontTx/>
              <a:buChar char="•"/>
            </a:pPr>
            <a:r>
              <a:rPr lang="en-US" sz="1400" b="0" i="0" dirty="0">
                <a:solidFill>
                  <a:schemeClr val="bg1"/>
                </a:solidFill>
              </a:rPr>
              <a:t>Search engines that will categorize the information</a:t>
            </a:r>
          </a:p>
          <a:p>
            <a:endParaRPr lang="en-US" sz="1400" b="0" i="0" dirty="0">
              <a:solidFill>
                <a:schemeClr val="bg1"/>
              </a:solidFill>
            </a:endParaRPr>
          </a:p>
          <a:p>
            <a:pPr lvl="1">
              <a:buFontTx/>
              <a:buChar char="•"/>
            </a:pPr>
            <a:r>
              <a:rPr lang="en-US" sz="1400" b="0" i="0" dirty="0">
                <a:solidFill>
                  <a:schemeClr val="bg1"/>
                </a:solidFill>
              </a:rPr>
              <a:t>Search engines that will allow you to ask a question</a:t>
            </a:r>
          </a:p>
          <a:p>
            <a:pPr>
              <a:buFontTx/>
              <a:buChar char="•"/>
            </a:pPr>
            <a:endParaRPr lang="en-US" sz="1400" b="0" i="0" dirty="0">
              <a:solidFill>
                <a:schemeClr val="bg1"/>
              </a:solidFill>
            </a:endParaRPr>
          </a:p>
          <a:p>
            <a:endParaRPr lang="en-US" sz="1400" b="0" i="0" dirty="0">
              <a:solidFill>
                <a:schemeClr val="bg1"/>
              </a:solidFill>
            </a:endParaRPr>
          </a:p>
          <a:p>
            <a:endParaRPr lang="en-US" sz="1400" b="0" i="0" dirty="0">
              <a:solidFill>
                <a:schemeClr val="bg1"/>
              </a:solidFill>
            </a:endParaRPr>
          </a:p>
        </p:txBody>
      </p:sp>
      <p:sp>
        <p:nvSpPr>
          <p:cNvPr id="17416" name="AutoShape 8"/>
          <p:cNvSpPr>
            <a:spLocks noChangeArrowheads="1"/>
          </p:cNvSpPr>
          <p:nvPr/>
        </p:nvSpPr>
        <p:spPr bwMode="gray">
          <a:xfrm>
            <a:off x="1066800" y="1524000"/>
            <a:ext cx="2057400" cy="574675"/>
          </a:xfrm>
          <a:prstGeom prst="roundRect">
            <a:avLst>
              <a:gd name="adj" fmla="val 50000"/>
            </a:avLst>
          </a:prstGeom>
          <a:gradFill rotWithShape="1">
            <a:gsLst>
              <a:gs pos="0">
                <a:schemeClr val="accent1"/>
              </a:gs>
              <a:gs pos="100000">
                <a:schemeClr val="accent1">
                  <a:gamma/>
                  <a:shade val="46275"/>
                  <a:invGamma/>
                </a:schemeClr>
              </a:gs>
            </a:gsLst>
            <a:lin ang="0" scaled="1"/>
          </a:gradFill>
          <a:ln w="38100" algn="ctr">
            <a:solidFill>
              <a:srgbClr val="FFFFFF"/>
            </a:solidFill>
            <a:round/>
            <a:headEnd/>
            <a:tailEnd/>
          </a:ln>
          <a:effectLst>
            <a:outerShdw dist="63500" dir="3187806" algn="ctr" rotWithShape="0">
              <a:schemeClr val="bg2"/>
            </a:outerShdw>
          </a:effectLst>
        </p:spPr>
        <p:txBody>
          <a:bodyPr wrap="none" anchor="ctr"/>
          <a:lstStyle/>
          <a:p>
            <a:pPr algn="ctr" eaLnBrk="0" hangingPunct="0"/>
            <a:r>
              <a:rPr lang="en-US" sz="1800" i="0">
                <a:solidFill>
                  <a:schemeClr val="bg1"/>
                </a:solidFill>
              </a:rPr>
              <a:t>Search Engines</a:t>
            </a:r>
          </a:p>
        </p:txBody>
      </p:sp>
      <p:sp>
        <p:nvSpPr>
          <p:cNvPr id="17417" name="AutoShape 9"/>
          <p:cNvSpPr>
            <a:spLocks noChangeArrowheads="1"/>
          </p:cNvSpPr>
          <p:nvPr/>
        </p:nvSpPr>
        <p:spPr bwMode="gray">
          <a:xfrm>
            <a:off x="3276600" y="1524000"/>
            <a:ext cx="2362200" cy="574675"/>
          </a:xfrm>
          <a:prstGeom prst="roundRect">
            <a:avLst>
              <a:gd name="adj" fmla="val 50000"/>
            </a:avLst>
          </a:prstGeom>
          <a:gradFill rotWithShape="1">
            <a:gsLst>
              <a:gs pos="0">
                <a:schemeClr val="accent2"/>
              </a:gs>
              <a:gs pos="100000">
                <a:schemeClr val="accent2">
                  <a:gamma/>
                  <a:shade val="46275"/>
                  <a:invGamma/>
                </a:schemeClr>
              </a:gs>
            </a:gsLst>
            <a:lin ang="0" scaled="1"/>
          </a:gradFill>
          <a:ln w="38100" algn="ctr">
            <a:solidFill>
              <a:srgbClr val="FFFFFF"/>
            </a:solidFill>
            <a:round/>
            <a:headEnd/>
            <a:tailEnd/>
          </a:ln>
          <a:effectLst>
            <a:outerShdw dist="63500" dir="3187806" algn="ctr" rotWithShape="0">
              <a:schemeClr val="bg2"/>
            </a:outerShdw>
          </a:effectLst>
        </p:spPr>
        <p:txBody>
          <a:bodyPr wrap="none" anchor="ctr"/>
          <a:lstStyle/>
          <a:p>
            <a:pPr algn="ctr"/>
            <a:r>
              <a:rPr lang="en-US" sz="1800" i="0">
                <a:solidFill>
                  <a:schemeClr val="bg1"/>
                </a:solidFill>
              </a:rPr>
              <a:t>Internet</a:t>
            </a:r>
            <a:r>
              <a:rPr lang="en-US" sz="2000" i="0">
                <a:solidFill>
                  <a:schemeClr val="bg1"/>
                </a:solidFill>
              </a:rPr>
              <a:t> </a:t>
            </a:r>
            <a:r>
              <a:rPr lang="en-US" sz="1800" i="0">
                <a:solidFill>
                  <a:schemeClr val="bg1"/>
                </a:solidFill>
              </a:rPr>
              <a:t>Searching</a:t>
            </a:r>
          </a:p>
        </p:txBody>
      </p:sp>
      <p:sp>
        <p:nvSpPr>
          <p:cNvPr id="17418" name="AutoShape 10"/>
          <p:cNvSpPr>
            <a:spLocks noChangeArrowheads="1"/>
          </p:cNvSpPr>
          <p:nvPr/>
        </p:nvSpPr>
        <p:spPr bwMode="gray">
          <a:xfrm>
            <a:off x="5715000" y="1524000"/>
            <a:ext cx="2057400" cy="574675"/>
          </a:xfrm>
          <a:prstGeom prst="roundRect">
            <a:avLst>
              <a:gd name="adj" fmla="val 50000"/>
            </a:avLst>
          </a:prstGeom>
          <a:gradFill rotWithShape="1">
            <a:gsLst>
              <a:gs pos="0">
                <a:schemeClr val="hlink"/>
              </a:gs>
              <a:gs pos="100000">
                <a:schemeClr val="hlink">
                  <a:gamma/>
                  <a:shade val="46275"/>
                  <a:invGamma/>
                </a:schemeClr>
              </a:gs>
            </a:gsLst>
            <a:lin ang="0" scaled="1"/>
          </a:gradFill>
          <a:ln w="38100" algn="ctr">
            <a:solidFill>
              <a:srgbClr val="FFFFFF"/>
            </a:solidFill>
            <a:round/>
            <a:headEnd/>
            <a:tailEnd/>
          </a:ln>
          <a:effectLst>
            <a:outerShdw dist="63500" dir="3187806" algn="ctr" rotWithShape="0">
              <a:schemeClr val="bg2"/>
            </a:outerShdw>
          </a:effectLst>
        </p:spPr>
        <p:txBody>
          <a:bodyPr wrap="none" anchor="ctr"/>
          <a:lstStyle/>
          <a:p>
            <a:pPr algn="ctr"/>
            <a:r>
              <a:rPr lang="en-US" sz="1800" i="0">
                <a:solidFill>
                  <a:schemeClr val="bg1"/>
                </a:solidFill>
              </a:rPr>
              <a:t>Citing Sources</a:t>
            </a:r>
          </a:p>
        </p:txBody>
      </p:sp>
      <p:sp>
        <p:nvSpPr>
          <p:cNvPr id="17421" name="Text Box 13"/>
          <p:cNvSpPr txBox="1">
            <a:spLocks noChangeArrowheads="1"/>
          </p:cNvSpPr>
          <p:nvPr/>
        </p:nvSpPr>
        <p:spPr bwMode="auto">
          <a:xfrm>
            <a:off x="990600" y="5867400"/>
            <a:ext cx="6781800" cy="641350"/>
          </a:xfrm>
          <a:prstGeom prst="rect">
            <a:avLst/>
          </a:prstGeom>
          <a:noFill/>
          <a:ln w="9525">
            <a:noFill/>
            <a:miter lim="800000"/>
            <a:headEnd/>
            <a:tailEnd/>
          </a:ln>
          <a:effectLst/>
        </p:spPr>
        <p:txBody>
          <a:bodyPr>
            <a:spAutoFit/>
          </a:bodyPr>
          <a:lstStyle/>
          <a:p>
            <a:pPr>
              <a:spcBef>
                <a:spcPct val="50000"/>
              </a:spcBef>
            </a:pPr>
            <a:r>
              <a:rPr lang="en-US" sz="1800">
                <a:solidFill>
                  <a:srgbClr val="000000"/>
                </a:solidFill>
              </a:rPr>
              <a:t>Now you’re ready to start your own research project. Happy Internet searching!</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16"/>
                                        </p:tgtEl>
                                        <p:attrNameLst>
                                          <p:attrName>style.visibility</p:attrName>
                                        </p:attrNameLst>
                                      </p:cBhvr>
                                      <p:to>
                                        <p:strVal val="visible"/>
                                      </p:to>
                                    </p:set>
                                    <p:anim calcmode="lin" valueType="num">
                                      <p:cBhvr additive="base">
                                        <p:cTn id="7" dur="1000" fill="hold"/>
                                        <p:tgtEl>
                                          <p:spTgt spid="17416"/>
                                        </p:tgtEl>
                                        <p:attrNameLst>
                                          <p:attrName>ppt_x</p:attrName>
                                        </p:attrNameLst>
                                      </p:cBhvr>
                                      <p:tavLst>
                                        <p:tav tm="0">
                                          <p:val>
                                            <p:strVal val="#ppt_x"/>
                                          </p:val>
                                        </p:tav>
                                        <p:tav tm="100000">
                                          <p:val>
                                            <p:strVal val="#ppt_x"/>
                                          </p:val>
                                        </p:tav>
                                      </p:tavLst>
                                    </p:anim>
                                    <p:anim calcmode="lin" valueType="num">
                                      <p:cBhvr additive="base">
                                        <p:cTn id="8" dur="1000" fill="hold"/>
                                        <p:tgtEl>
                                          <p:spTgt spid="174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415"/>
                                        </p:tgtEl>
                                        <p:attrNameLst>
                                          <p:attrName>style.visibility</p:attrName>
                                        </p:attrNameLst>
                                      </p:cBhvr>
                                      <p:to>
                                        <p:strVal val="visible"/>
                                      </p:to>
                                    </p:set>
                                    <p:anim calcmode="lin" valueType="num">
                                      <p:cBhvr additive="base">
                                        <p:cTn id="13" dur="1000" fill="hold"/>
                                        <p:tgtEl>
                                          <p:spTgt spid="17415"/>
                                        </p:tgtEl>
                                        <p:attrNameLst>
                                          <p:attrName>ppt_x</p:attrName>
                                        </p:attrNameLst>
                                      </p:cBhvr>
                                      <p:tavLst>
                                        <p:tav tm="0">
                                          <p:val>
                                            <p:strVal val="#ppt_x"/>
                                          </p:val>
                                        </p:tav>
                                        <p:tav tm="100000">
                                          <p:val>
                                            <p:strVal val="#ppt_x"/>
                                          </p:val>
                                        </p:tav>
                                      </p:tavLst>
                                    </p:anim>
                                    <p:anim calcmode="lin" valueType="num">
                                      <p:cBhvr additive="base">
                                        <p:cTn id="14" dur="1000" fill="hold"/>
                                        <p:tgtEl>
                                          <p:spTgt spid="174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7"/>
                                        </p:tgtEl>
                                        <p:attrNameLst>
                                          <p:attrName>style.visibility</p:attrName>
                                        </p:attrNameLst>
                                      </p:cBhvr>
                                      <p:to>
                                        <p:strVal val="visible"/>
                                      </p:to>
                                    </p:set>
                                    <p:anim calcmode="lin" valueType="num">
                                      <p:cBhvr additive="base">
                                        <p:cTn id="19" dur="1000" fill="hold"/>
                                        <p:tgtEl>
                                          <p:spTgt spid="17417"/>
                                        </p:tgtEl>
                                        <p:attrNameLst>
                                          <p:attrName>ppt_x</p:attrName>
                                        </p:attrNameLst>
                                      </p:cBhvr>
                                      <p:tavLst>
                                        <p:tav tm="0">
                                          <p:val>
                                            <p:strVal val="#ppt_x"/>
                                          </p:val>
                                        </p:tav>
                                        <p:tav tm="100000">
                                          <p:val>
                                            <p:strVal val="#ppt_x"/>
                                          </p:val>
                                        </p:tav>
                                      </p:tavLst>
                                    </p:anim>
                                    <p:anim calcmode="lin" valueType="num">
                                      <p:cBhvr additive="base">
                                        <p:cTn id="20" dur="1000" fill="hold"/>
                                        <p:tgtEl>
                                          <p:spTgt spid="174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4"/>
                                        </p:tgtEl>
                                        <p:attrNameLst>
                                          <p:attrName>style.visibility</p:attrName>
                                        </p:attrNameLst>
                                      </p:cBhvr>
                                      <p:to>
                                        <p:strVal val="visible"/>
                                      </p:to>
                                    </p:set>
                                    <p:anim calcmode="lin" valueType="num">
                                      <p:cBhvr additive="base">
                                        <p:cTn id="25" dur="1000" fill="hold"/>
                                        <p:tgtEl>
                                          <p:spTgt spid="17414"/>
                                        </p:tgtEl>
                                        <p:attrNameLst>
                                          <p:attrName>ppt_x</p:attrName>
                                        </p:attrNameLst>
                                      </p:cBhvr>
                                      <p:tavLst>
                                        <p:tav tm="0">
                                          <p:val>
                                            <p:strVal val="#ppt_x"/>
                                          </p:val>
                                        </p:tav>
                                        <p:tav tm="100000">
                                          <p:val>
                                            <p:strVal val="#ppt_x"/>
                                          </p:val>
                                        </p:tav>
                                      </p:tavLst>
                                    </p:anim>
                                    <p:anim calcmode="lin" valueType="num">
                                      <p:cBhvr additive="base">
                                        <p:cTn id="26" dur="10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418"/>
                                        </p:tgtEl>
                                        <p:attrNameLst>
                                          <p:attrName>style.visibility</p:attrName>
                                        </p:attrNameLst>
                                      </p:cBhvr>
                                      <p:to>
                                        <p:strVal val="visible"/>
                                      </p:to>
                                    </p:set>
                                    <p:anim calcmode="lin" valueType="num">
                                      <p:cBhvr additive="base">
                                        <p:cTn id="31" dur="1000" fill="hold"/>
                                        <p:tgtEl>
                                          <p:spTgt spid="17418"/>
                                        </p:tgtEl>
                                        <p:attrNameLst>
                                          <p:attrName>ppt_x</p:attrName>
                                        </p:attrNameLst>
                                      </p:cBhvr>
                                      <p:tavLst>
                                        <p:tav tm="0">
                                          <p:val>
                                            <p:strVal val="#ppt_x"/>
                                          </p:val>
                                        </p:tav>
                                        <p:tav tm="100000">
                                          <p:val>
                                            <p:strVal val="#ppt_x"/>
                                          </p:val>
                                        </p:tav>
                                      </p:tavLst>
                                    </p:anim>
                                    <p:anim calcmode="lin" valueType="num">
                                      <p:cBhvr additive="base">
                                        <p:cTn id="32" dur="1000" fill="hold"/>
                                        <p:tgtEl>
                                          <p:spTgt spid="1741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413"/>
                                        </p:tgtEl>
                                        <p:attrNameLst>
                                          <p:attrName>style.visibility</p:attrName>
                                        </p:attrNameLst>
                                      </p:cBhvr>
                                      <p:to>
                                        <p:strVal val="visible"/>
                                      </p:to>
                                    </p:set>
                                    <p:anim calcmode="lin" valueType="num">
                                      <p:cBhvr additive="base">
                                        <p:cTn id="37" dur="1000" fill="hold"/>
                                        <p:tgtEl>
                                          <p:spTgt spid="17413"/>
                                        </p:tgtEl>
                                        <p:attrNameLst>
                                          <p:attrName>ppt_x</p:attrName>
                                        </p:attrNameLst>
                                      </p:cBhvr>
                                      <p:tavLst>
                                        <p:tav tm="0">
                                          <p:val>
                                            <p:strVal val="#ppt_x"/>
                                          </p:val>
                                        </p:tav>
                                        <p:tav tm="100000">
                                          <p:val>
                                            <p:strVal val="#ppt_x"/>
                                          </p:val>
                                        </p:tav>
                                      </p:tavLst>
                                    </p:anim>
                                    <p:anim calcmode="lin" valueType="num">
                                      <p:cBhvr additive="base">
                                        <p:cTn id="38" dur="1000" fill="hold"/>
                                        <p:tgtEl>
                                          <p:spTgt spid="174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7421"/>
                                        </p:tgtEl>
                                        <p:attrNameLst>
                                          <p:attrName>style.visibility</p:attrName>
                                        </p:attrNameLst>
                                      </p:cBhvr>
                                      <p:to>
                                        <p:strVal val="visible"/>
                                      </p:to>
                                    </p:set>
                                    <p:anim calcmode="lin" valueType="num">
                                      <p:cBhvr additive="base">
                                        <p:cTn id="43" dur="1000" fill="hold"/>
                                        <p:tgtEl>
                                          <p:spTgt spid="17421"/>
                                        </p:tgtEl>
                                        <p:attrNameLst>
                                          <p:attrName>ppt_x</p:attrName>
                                        </p:attrNameLst>
                                      </p:cBhvr>
                                      <p:tavLst>
                                        <p:tav tm="0">
                                          <p:val>
                                            <p:strVal val="#ppt_x"/>
                                          </p:val>
                                        </p:tav>
                                        <p:tav tm="100000">
                                          <p:val>
                                            <p:strVal val="#ppt_x"/>
                                          </p:val>
                                        </p:tav>
                                      </p:tavLst>
                                    </p:anim>
                                    <p:anim calcmode="lin" valueType="num">
                                      <p:cBhvr additive="base">
                                        <p:cTn id="44" dur="1000" fill="hold"/>
                                        <p:tgtEl>
                                          <p:spTgt spid="174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animBg="1"/>
      <p:bldP spid="17414" grpId="0" animBg="1"/>
      <p:bldP spid="17415" grpId="0" animBg="1"/>
      <p:bldP spid="17416" grpId="0" animBg="1"/>
      <p:bldP spid="17417" grpId="0" animBg="1"/>
      <p:bldP spid="17418" grpId="0" animBg="1"/>
      <p:bldP spid="17421" grpId="0"/>
    </p:bld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Ｐ明朝"/>
      </a:majorFont>
      <a:minorFont>
        <a:latin typeface="Goudy Old Style"/>
        <a:ea typeface=""/>
        <a:cs typeface=""/>
        <a:font script="Jpan" typeface="ＭＳ Ｐ明朝"/>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635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Inkwell.thmx</Template>
  <TotalTime>927</TotalTime>
  <Words>2671</Words>
  <Application>Microsoft Office PowerPoint</Application>
  <PresentationFormat>On-screen Show (4:3)</PresentationFormat>
  <Paragraphs>286</Paragraphs>
  <Slides>28</Slides>
  <Notes>0</Notes>
  <HiddenSlides>0</HiddenSlides>
  <MMClips>0</MMClips>
  <ScaleCrop>false</ScaleCrop>
  <HeadingPairs>
    <vt:vector size="6" baseType="variant">
      <vt:variant>
        <vt:lpstr>Fonts Used</vt:lpstr>
      </vt:variant>
      <vt:variant>
        <vt:i4>4</vt:i4>
      </vt:variant>
      <vt:variant>
        <vt:lpstr>Design Template</vt:lpstr>
      </vt:variant>
      <vt:variant>
        <vt:i4>1</vt:i4>
      </vt:variant>
      <vt:variant>
        <vt:lpstr>Slide Titles</vt:lpstr>
      </vt:variant>
      <vt:variant>
        <vt:i4>28</vt:i4>
      </vt:variant>
    </vt:vector>
  </HeadingPairs>
  <TitlesOfParts>
    <vt:vector size="33" baseType="lpstr">
      <vt:lpstr>Arial</vt:lpstr>
      <vt:lpstr>Wingdings</vt:lpstr>
      <vt:lpstr>Wingdings 2</vt:lpstr>
      <vt:lpstr>Times New Roman</vt:lpstr>
      <vt:lpstr>Inkwell</vt:lpstr>
      <vt:lpstr>Working Through the Web Conducting Research on the Internet</vt:lpstr>
      <vt:lpstr>Working Through the Web</vt:lpstr>
      <vt:lpstr>Working Through the Web</vt:lpstr>
      <vt:lpstr>Working Through the Web</vt:lpstr>
      <vt:lpstr>Session 1: Different Types of Search Engines</vt:lpstr>
      <vt:lpstr>Working Through the Web</vt:lpstr>
      <vt:lpstr>Working Through the Web</vt:lpstr>
      <vt:lpstr>Working Through the Web</vt:lpstr>
      <vt:lpstr>Working Through the Web</vt:lpstr>
      <vt:lpstr>Working Through the Web</vt:lpstr>
      <vt:lpstr>Working Through the Web</vt:lpstr>
      <vt:lpstr>Working Through the Web</vt:lpstr>
      <vt:lpstr>Working Through the Web</vt:lpstr>
      <vt:lpstr>Working Through the Web</vt:lpstr>
      <vt:lpstr>Working Through the Web</vt:lpstr>
      <vt:lpstr>Session 2: How to Search on the Internet</vt:lpstr>
      <vt:lpstr>Wading Through the Web</vt:lpstr>
      <vt:lpstr>Working Through the Web</vt:lpstr>
      <vt:lpstr>Working Through the Web</vt:lpstr>
      <vt:lpstr>Working Through the Web</vt:lpstr>
      <vt:lpstr>Working Through the Web</vt:lpstr>
      <vt:lpstr>Working Through the Web</vt:lpstr>
      <vt:lpstr>Session 3: How to Cite Internet Sources</vt:lpstr>
      <vt:lpstr>Working Through the Web</vt:lpstr>
      <vt:lpstr>Working Through the Web</vt:lpstr>
      <vt:lpstr>Working Through the Web</vt:lpstr>
      <vt:lpstr>Working Through the Web</vt:lpstr>
      <vt:lpstr>Review</vt:lpstr>
    </vt:vector>
  </TitlesOfParts>
  <Manager/>
  <Company/>
  <LinksUpToDate>false</LinksUpToDate>
  <SharedDoc>false</SharedDoc>
  <HyperlinkBase/>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Through the Web</dc:title>
  <dc:subject/>
  <dc:creator>katebagby</dc:creator>
  <cp:keywords/>
  <dc:description/>
  <cp:lastModifiedBy>Katharine Bagby</cp:lastModifiedBy>
  <cp:revision>69</cp:revision>
  <dcterms:created xsi:type="dcterms:W3CDTF">2012-04-16T00:06:41Z</dcterms:created>
  <dcterms:modified xsi:type="dcterms:W3CDTF">2012-04-16T00:35:14Z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TC011812381033</vt:lpwstr>
  </property>
</Properties>
</file>