
<file path=[Content_Types].xml><?xml version="1.0" encoding="utf-8"?>
<Types xmlns="http://schemas.openxmlformats.org/package/2006/content-types">
  <Override PartName="/ppt/slideLayouts/slideLayout1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s/slide9.xml" ContentType="application/vnd.openxmlformats-officedocument.presentationml.slide+xml"/>
  <Override PartName="/ppt/media/audio16.bin" ContentType="audio/unknown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media/audio8.bin" ContentType="audio/unknown"/>
  <Override PartName="/ppt/media/audio12.bin" ContentType="audio/unknown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media/audio4.bin" ContentType="audio/unknown"/>
  <Override PartName="/ppt/slideMasters/slideMaster2.xml" ContentType="application/vnd.openxmlformats-officedocument.presentationml.slideMaster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Layouts/slideLayout28.xml" ContentType="application/vnd.openxmlformats-officedocument.presentationml.slideLayout+xml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4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ppt/media/audio9.bin" ContentType="audio/unknown"/>
  <Override PartName="/ppt/media/audio13.bin" ContentType="audio/unknown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media/audio5.bin" ContentType="audio/unknown"/>
  <Override PartName="/ppt/slideMasters/slideMaster3.xml" ContentType="application/vnd.openxmlformats-officedocument.presentationml.slideMaster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media/audio1.bin" ContentType="audio/unknown"/>
  <Override PartName="/ppt/slideLayouts/slideLayout1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7.xml" ContentType="application/vnd.openxmlformats-officedocument.presentationml.slide+xml"/>
  <Override PartName="/ppt/media/audio14.bin" ContentType="audio/unknown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media/audio10.bin" ContentType="audio/unknown"/>
  <Override PartName="/ppt/slides/slide3.xml" ContentType="application/vnd.openxmlformats-officedocument.presentationml.slide+xml"/>
  <Override PartName="/ppt/media/audio6.bin" ContentType="audio/unknown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audio2.bin" ContentType="audio/unknown"/>
  <Override PartName="/ppt/slideLayouts/slideLayout1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8.xml" ContentType="application/vnd.openxmlformats-officedocument.presentationml.slide+xml"/>
  <Override PartName="/ppt/media/audio15.bin" ContentType="audio/unknown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media/audio7.bin" ContentType="audio/unknown"/>
  <Override PartName="/ppt/media/audio11.bin" ContentType="audio/unknown"/>
  <Override PartName="/ppt/slideLayouts/slideLayout4.xml" ContentType="application/vnd.openxmlformats-officedocument.presentationml.slideLayout+xml"/>
  <Override PartName="/ppt/media/audio3.bin" ContentType="audio/unknown"/>
  <Override PartName="/ppt/slideMasters/slideMaster1.xml" ContentType="application/vnd.openxmlformats-officedocument.presentationml.slideMaster+xml"/>
  <Override PartName="/ppt/slideLayouts/slideLayout30.xml" ContentType="application/vnd.openxmlformats-officedocument.presentationml.slideLayout+xml"/>
  <Override PartName="/ppt/theme/theme1.xml" ContentType="application/vnd.openxmlformats-officedocument.theme+xml"/>
  <Override PartName="/ppt/slideLayouts/slideLayout19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54" r:id="rId1"/>
    <p:sldMasterId id="2147483663" r:id="rId2"/>
    <p:sldMasterId id="2147483665" r:id="rId3"/>
  </p:sldMasterIdLst>
  <p:sldIdLst>
    <p:sldId id="256" r:id="rId4"/>
    <p:sldId id="257" r:id="rId5"/>
    <p:sldId id="258" r:id="rId6"/>
    <p:sldId id="274" r:id="rId7"/>
    <p:sldId id="265" r:id="rId8"/>
    <p:sldId id="260" r:id="rId9"/>
    <p:sldId id="266" r:id="rId10"/>
    <p:sldId id="267" r:id="rId11"/>
    <p:sldId id="277" r:id="rId12"/>
    <p:sldId id="268" r:id="rId13"/>
    <p:sldId id="272" r:id="rId14"/>
    <p:sldId id="269" r:id="rId15"/>
    <p:sldId id="271" r:id="rId16"/>
    <p:sldId id="278" r:id="rId17"/>
    <p:sldId id="276" r:id="rId18"/>
    <p:sldId id="279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rgbClr val="FF0000"/>
    </p:penClr>
  </p:showPr>
  <p:clrMru>
    <a:srgbClr val="FFCC00"/>
    <a:srgbClr val="FF0000"/>
    <a:srgbClr val="000099"/>
    <a:srgbClr val="292929"/>
    <a:srgbClr val="CC66FF"/>
    <a:srgbClr val="CCCCFF"/>
    <a:srgbClr val="660066"/>
    <a:srgbClr val="77777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181600"/>
            <a:ext cx="8305800" cy="6858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867400"/>
            <a:ext cx="8305800" cy="685800"/>
          </a:xfrm>
        </p:spPr>
        <p:txBody>
          <a:bodyPr anchor="ctr"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A8A84-D3EA-4E0A-921D-BB9B932FA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6DDB9-6758-41FB-A63B-CCC35A614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3C688-50DE-4B40-838E-637123968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00200"/>
            <a:ext cx="39243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9243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737F4-4F0F-4068-B88B-57C70BC62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D83FF-5BE3-430B-9AA9-06C97E5043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C9745-2DF2-41AC-A923-42335EB6A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04C3E-FCE7-4912-B755-328EB87EC6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1FE72-3F56-4893-A0CA-5695C8498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54B59-26FD-40AE-A995-317F57B3E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B492F-AB30-4537-95CA-26993F1A9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28600"/>
            <a:ext cx="22098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28600"/>
            <a:ext cx="64770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FF72C-DA85-46C8-B242-D1B009C95A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4404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404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66D00-FD94-4A12-A9F0-931AB60DBB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5A1CC-7C91-463B-B870-E8EE34C531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53CB0-C8F7-42BB-B4B9-DF17E7DA8F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86354-EA0D-4411-A805-893BACEE5F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D1E89-3B0B-447A-89D3-DF4264F40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D7843-0B08-4879-8529-C86631F340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4B4F0-CC06-4156-AED9-F55C372946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F569E-60A1-4193-837B-75CC3009D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88046-1B6A-49EB-A860-26260E8C5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F676E-68AC-4149-9F79-D3A8A93BC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E3AE1-B979-4BCC-B289-7CF9373EF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D4BA2-F09C-4E7D-ABF0-AC6CD05AA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A22C0-DAE9-438F-9BD1-0284EC4D06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323D2-5B55-418A-9653-C0634B8FDD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383F1-9C72-4B2A-96EE-E4668974E8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38CF7-067E-4C9B-ACAF-6F84E260C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03718-2996-4067-9C33-D33AC3FB2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489C3-0D1C-409B-9A4E-5584F49CED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EE0D6-44ED-483F-9223-1C9B1F976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04650-BCC3-493A-AABC-925E482C32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CD3FC-8CD7-498B-B6AC-6921D981E5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90533-1EAD-4A85-A5A4-50ECC9AC0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28600"/>
            <a:ext cx="8839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600200"/>
            <a:ext cx="8001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53200"/>
            <a:ext cx="2403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59138" y="65532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3765AFB-1264-42E8-A09F-3C048D468F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4301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2058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43013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43014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20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01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7E1C853A-BE80-4F41-9FA1-B0A4E0CD5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D3219AD-EB90-4A2F-A8F6-FDC33730D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audio" Target="../media/audio1.bin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ker.com/clipart-10842.html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audio" Target="../media/audio2.bin"/><Relationship Id="rId2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hyperlink" Target="http://classroomclipart.com/cgi-bin/kids/imageFolio.cgi?action=view&amp;link=Clipart/Numbers&amp;image=number_1c.jpg&amp;img=30&amp;tt=" TargetMode="External"/><Relationship Id="rId5" Type="http://schemas.openxmlformats.org/officeDocument/2006/relationships/image" Target="../media/image7.jpeg"/><Relationship Id="rId6" Type="http://schemas.openxmlformats.org/officeDocument/2006/relationships/hyperlink" Target="http://classroomclipart.com/cgi-bin/kids/imageFolio.cgi?action=view&amp;link=Clipart/Numbers&amp;image=number_2c.jpg&amp;img=30&amp;tt=" TargetMode="External"/><Relationship Id="rId7" Type="http://schemas.openxmlformats.org/officeDocument/2006/relationships/image" Target="../media/image8.jpeg"/><Relationship Id="rId8" Type="http://schemas.openxmlformats.org/officeDocument/2006/relationships/hyperlink" Target="http://classroomclipart.com/cgi-bin/kids/imageFolio.cgi?action=view&amp;link=Clipart/Numbers&amp;image=number_3c.jpg&amp;img=36&amp;tt=" TargetMode="External"/><Relationship Id="rId9" Type="http://schemas.openxmlformats.org/officeDocument/2006/relationships/image" Target="../media/image9.jpeg"/><Relationship Id="rId10" Type="http://schemas.openxmlformats.org/officeDocument/2006/relationships/image" Target="../media/image5.png"/><Relationship Id="rId1" Type="http://schemas.openxmlformats.org/officeDocument/2006/relationships/audio" Target="../media/audio3.bin"/><Relationship Id="rId2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1" Type="http://schemas.openxmlformats.org/officeDocument/2006/relationships/audio" Target="../media/audio4.bin"/><Relationship Id="rId2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1" Type="http://schemas.openxmlformats.org/officeDocument/2006/relationships/audio" Target="../media/audio5.bin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1" Type="http://schemas.openxmlformats.org/officeDocument/2006/relationships/audio" Target="../media/audio6.bin"/><Relationship Id="rId2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image" Target="../media/image5.png"/><Relationship Id="rId1" Type="http://schemas.openxmlformats.org/officeDocument/2006/relationships/audio" Target="../media/audio7.bin"/><Relationship Id="rId2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5.png"/><Relationship Id="rId1" Type="http://schemas.openxmlformats.org/officeDocument/2006/relationships/audio" Target="../media/audio8.bin"/><Relationship Id="rId2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5.png"/><Relationship Id="rId1" Type="http://schemas.openxmlformats.org/officeDocument/2006/relationships/audio" Target="../media/audio9.bin"/><Relationship Id="rId2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audio" Target="../media/audio10.bin"/><Relationship Id="rId2" Type="http://schemas.openxmlformats.org/officeDocument/2006/relationships/slideLayout" Target="../slideLayouts/slideLayout13.xml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5.png"/><Relationship Id="rId1" Type="http://schemas.openxmlformats.org/officeDocument/2006/relationships/audio" Target="../media/audio11.bin"/><Relationship Id="rId2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5.png"/><Relationship Id="rId1" Type="http://schemas.openxmlformats.org/officeDocument/2006/relationships/audio" Target="../media/audio12.bin"/><Relationship Id="rId2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5.png"/><Relationship Id="rId1" Type="http://schemas.openxmlformats.org/officeDocument/2006/relationships/audio" Target="../media/audio13.bin"/><Relationship Id="rId2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5.png"/><Relationship Id="rId1" Type="http://schemas.openxmlformats.org/officeDocument/2006/relationships/audio" Target="../media/audio14.bin"/><Relationship Id="rId2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5.png"/><Relationship Id="rId1" Type="http://schemas.openxmlformats.org/officeDocument/2006/relationships/audio" Target="../media/audio15.bin"/><Relationship Id="rId2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5.png"/><Relationship Id="rId1" Type="http://schemas.openxmlformats.org/officeDocument/2006/relationships/audio" Target="../media/audio16.bin"/><Relationship Id="rId2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5400" smtClean="0">
                <a:solidFill>
                  <a:srgbClr val="777777"/>
                </a:solidFill>
              </a:rPr>
              <a:t>How to write a report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4400" smtClean="0">
                <a:solidFill>
                  <a:srgbClr val="660033"/>
                </a:solidFill>
              </a:rPr>
              <a:t>Using the K-W-L method </a:t>
            </a:r>
          </a:p>
          <a:p>
            <a:pPr eaLnBrk="1" hangingPunct="1"/>
            <a:r>
              <a:rPr lang="en-US" sz="4400" smtClean="0">
                <a:solidFill>
                  <a:srgbClr val="660033"/>
                </a:solidFill>
              </a:rPr>
              <a:t>to outline and research</a:t>
            </a:r>
          </a:p>
        </p:txBody>
      </p:sp>
      <p:pic>
        <p:nvPicPr>
          <p:cNvPr id="8" name="~PP3357.WAV">
            <a:hlinkClick r:id="" action="ppaction://media"/>
          </p:cNvPr>
          <p:cNvPicPr>
            <a:picLocks noRot="1" noChangeAspect="1"/>
          </p:cNvPicPr>
          <p:nvPr>
            <a:wavAudioFile r:embed="rId1" name="~PP3357.WAV"/>
          </p:nvPr>
        </p:nvPicPr>
        <p:blipFill>
          <a:blip r:embed="rId3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8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660066"/>
                </a:solidFill>
              </a:rPr>
              <a:t>Steps to writing a quality paper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solidFill>
                  <a:srgbClr val="777777"/>
                </a:solidFill>
              </a:rPr>
              <a:t>The goal is for you to learn new information and to teach others that new information.</a:t>
            </a:r>
          </a:p>
          <a:p>
            <a:pPr eaLnBrk="1" hangingPunct="1"/>
            <a:r>
              <a:rPr lang="en-US" sz="3600" u="sng" smtClean="0">
                <a:solidFill>
                  <a:srgbClr val="777777"/>
                </a:solidFill>
              </a:rPr>
              <a:t>Step 1</a:t>
            </a:r>
            <a:r>
              <a:rPr lang="en-US" sz="3600" smtClean="0">
                <a:solidFill>
                  <a:srgbClr val="777777"/>
                </a:solidFill>
              </a:rPr>
              <a:t>: Determine what you already know and what you would like to know.</a:t>
            </a:r>
          </a:p>
        </p:txBody>
      </p:sp>
      <p:pic>
        <p:nvPicPr>
          <p:cNvPr id="7172" name="Picture 5" descr="Question Mark Clip Ar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36300" y="-23934738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6" descr="Question Mark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4724400"/>
            <a:ext cx="1377950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~PP82.WAV">
            <a:hlinkClick r:id="" action="ppaction://media"/>
          </p:cNvPr>
          <p:cNvPicPr>
            <a:picLocks noRot="1" noChangeAspect="1"/>
          </p:cNvPicPr>
          <p:nvPr>
            <a:wavAudioFile r:embed="rId1" name="~PP82.WAV"/>
          </p:nvPr>
        </p:nvPicPr>
        <p:blipFill>
          <a:blip r:embed="rId5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53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660066"/>
                </a:solidFill>
              </a:rPr>
              <a:t>K-W-L: A three step process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1. Write down what you know: </a:t>
            </a:r>
            <a:r>
              <a:rPr lang="en-US" b="1" smtClean="0">
                <a:solidFill>
                  <a:srgbClr val="660066"/>
                </a:solidFill>
              </a:rPr>
              <a:t>K</a:t>
            </a:r>
          </a:p>
          <a:p>
            <a:pPr eaLnBrk="1" hangingPunct="1"/>
            <a:r>
              <a:rPr lang="en-US" smtClean="0"/>
              <a:t>2. Write down what you want to know . . 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    What you want to learn: </a:t>
            </a:r>
            <a:r>
              <a:rPr lang="en-US" b="1" smtClean="0">
                <a:solidFill>
                  <a:srgbClr val="660066"/>
                </a:solidFill>
              </a:rPr>
              <a:t>W</a:t>
            </a:r>
          </a:p>
          <a:p>
            <a:pPr eaLnBrk="1" hangingPunct="1"/>
            <a:r>
              <a:rPr lang="en-US" smtClean="0"/>
              <a:t>    </a:t>
            </a:r>
            <a:r>
              <a:rPr lang="en-US" b="1" smtClean="0">
                <a:solidFill>
                  <a:srgbClr val="660066"/>
                </a:solidFill>
              </a:rPr>
              <a:t>Do your research</a:t>
            </a:r>
          </a:p>
          <a:p>
            <a:pPr eaLnBrk="1" hangingPunct="1"/>
            <a:r>
              <a:rPr lang="en-US" smtClean="0"/>
              <a:t>3. Write down what you have learned: </a:t>
            </a:r>
            <a:r>
              <a:rPr lang="en-US" b="1" smtClean="0">
                <a:solidFill>
                  <a:srgbClr val="660066"/>
                </a:solidFill>
              </a:rPr>
              <a:t>L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5257800"/>
            <a:ext cx="24765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7" descr="Click to view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657084">
            <a:off x="990600" y="4724400"/>
            <a:ext cx="13335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9" descr="Click to view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620387">
            <a:off x="2725738" y="4733925"/>
            <a:ext cx="13335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1" descr="Click to view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-1579241">
            <a:off x="4419600" y="4724400"/>
            <a:ext cx="13335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~PP1707.WAV">
            <a:hlinkClick r:id="" action="ppaction://media"/>
          </p:cNvPr>
          <p:cNvPicPr>
            <a:picLocks noRot="1" noChangeAspect="1"/>
          </p:cNvPicPr>
          <p:nvPr>
            <a:wavAudioFile r:embed="rId1" name="~PP1707.WAV"/>
          </p:nvPr>
        </p:nvPicPr>
        <p:blipFill>
          <a:blip r:embed="rId10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0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381000"/>
            <a:ext cx="8305800" cy="5951538"/>
          </a:xfrm>
        </p:spPr>
      </p:pic>
      <p:pic>
        <p:nvPicPr>
          <p:cNvPr id="5" name="~PP2599.WAV">
            <a:hlinkClick r:id="" action="ppaction://media"/>
          </p:cNvPr>
          <p:cNvPicPr>
            <a:picLocks noRot="1" noChangeAspect="1"/>
          </p:cNvPicPr>
          <p:nvPr>
            <a:wavAudioFile r:embed="rId1" name="~PP2599.WAV"/>
          </p:nvPr>
        </p:nvPicPr>
        <p:blipFill>
          <a:blip r:embed="rId4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2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>
                <a:solidFill>
                  <a:schemeClr val="bg2"/>
                </a:solidFill>
              </a:rPr>
              <a:t>Meet Margot Sanchez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solidFill>
                  <a:schemeClr val="bg2"/>
                </a:solidFill>
              </a:rPr>
              <a:t>Probably is a female</a:t>
            </a:r>
          </a:p>
          <a:p>
            <a:pPr eaLnBrk="1" hangingPunct="1"/>
            <a:r>
              <a:rPr lang="en-US" sz="3600" smtClean="0">
                <a:solidFill>
                  <a:schemeClr val="bg2"/>
                </a:solidFill>
              </a:rPr>
              <a:t>Her last name seems Hispanic</a:t>
            </a:r>
          </a:p>
        </p:txBody>
      </p:sp>
      <p:pic>
        <p:nvPicPr>
          <p:cNvPr id="10244" name="Picture 4" descr="Fema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895600"/>
            <a:ext cx="375285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1338.WAV">
            <a:hlinkClick r:id="" action="ppaction://media"/>
          </p:cNvPr>
          <p:cNvPicPr>
            <a:picLocks noRot="1" noChangeAspect="1"/>
          </p:cNvPicPr>
          <p:nvPr>
            <a:wavAudioFile r:embed="rId1" name="~PP1338.WAV"/>
          </p:nvPr>
        </p:nvPicPr>
        <p:blipFill>
          <a:blip r:embed="rId4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1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/>
          <a:lstStyle/>
          <a:p>
            <a:pPr eaLnBrk="1" hangingPunct="1"/>
            <a:r>
              <a:rPr lang="en-US" sz="6000" smtClean="0">
                <a:solidFill>
                  <a:srgbClr val="777777"/>
                </a:solidFill>
                <a:latin typeface="Perpetua" pitchFamily="18" charset="0"/>
              </a:rPr>
              <a:t>  Writing is Psychological</a:t>
            </a: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752600"/>
            <a:ext cx="8229600" cy="4373563"/>
          </a:xfrm>
        </p:spPr>
      </p:pic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1981200" y="2590800"/>
            <a:ext cx="25908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777777"/>
                </a:solidFill>
                <a:latin typeface="Perpetua" pitchFamily="18" charset="0"/>
              </a:rPr>
              <a:t>You write best when you are into it.</a:t>
            </a:r>
          </a:p>
        </p:txBody>
      </p:sp>
      <p:pic>
        <p:nvPicPr>
          <p:cNvPr id="7" name="~PP1468.WAV">
            <a:hlinkClick r:id="" action="ppaction://media"/>
          </p:cNvPr>
          <p:cNvPicPr>
            <a:picLocks noRot="1" noChangeAspect="1"/>
          </p:cNvPicPr>
          <p:nvPr>
            <a:wavAudioFile r:embed="rId1" name="~PP1468.WAV"/>
          </p:nvPr>
        </p:nvPicPr>
        <p:blipFill>
          <a:blip r:embed="rId4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3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smtClean="0">
                <a:solidFill>
                  <a:srgbClr val="660066"/>
                </a:solidFill>
              </a:rPr>
              <a:t>Writing is a process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4800" b="1" u="sng" smtClean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Think about it</a:t>
            </a:r>
            <a:r>
              <a:rPr lang="en-US" sz="4800" b="1" smtClean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smtClean="0">
                <a:solidFill>
                  <a:srgbClr val="777777"/>
                </a:solidFill>
              </a:rPr>
              <a:t> 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905000"/>
            <a:ext cx="2971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6" descr="Thinkin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2438400"/>
            <a:ext cx="4191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Box 8"/>
          <p:cNvSpPr txBox="1">
            <a:spLocks noChangeArrowheads="1"/>
          </p:cNvSpPr>
          <p:nvPr/>
        </p:nvSpPr>
        <p:spPr bwMode="auto">
          <a:xfrm flipH="1">
            <a:off x="2362200" y="4495800"/>
            <a:ext cx="65532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4400" b="1">
                <a:solidFill>
                  <a:srgbClr val="777777"/>
                </a:solidFill>
                <a:latin typeface="Andalus" pitchFamily="18" charset="-78"/>
                <a:cs typeface="Andalus" pitchFamily="18" charset="-78"/>
              </a:rPr>
              <a:t>The application to type documents is called a</a:t>
            </a:r>
          </a:p>
          <a:p>
            <a:pPr algn="r"/>
            <a:r>
              <a:rPr lang="en-US" sz="4400" b="1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word processor.</a:t>
            </a:r>
            <a:endParaRPr lang="en-US" sz="440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8" name="~PP2577.WAV">
            <a:hlinkClick r:id="" action="ppaction://media"/>
          </p:cNvPr>
          <p:cNvPicPr>
            <a:picLocks noRot="1" noChangeAspect="1"/>
          </p:cNvPicPr>
          <p:nvPr>
            <a:wavAudioFile r:embed="rId1" name="~PP2577.WAV"/>
          </p:nvPr>
        </p:nvPicPr>
        <p:blipFill>
          <a:blip r:embed="rId5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96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smtClean="0">
                <a:solidFill>
                  <a:srgbClr val="660066"/>
                </a:solidFill>
              </a:rPr>
              <a:t>Writing is like a taco salad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Writing is layered with different, yummy ingredients.</a:t>
            </a:r>
          </a:p>
          <a:p>
            <a:pPr eaLnBrk="1" hangingPunct="1"/>
            <a:r>
              <a:rPr lang="en-US" b="1" u="sng" smtClean="0">
                <a:solidFill>
                  <a:srgbClr val="000099"/>
                </a:solidFill>
              </a:rPr>
              <a:t>Remember</a:t>
            </a:r>
            <a:r>
              <a:rPr lang="en-US" b="1" smtClean="0">
                <a:solidFill>
                  <a:srgbClr val="000099"/>
                </a:solidFill>
              </a:rPr>
              <a:t>: Writing is psychological.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Find a technique that breaks up the task into manageable parts and motivates you along.</a:t>
            </a:r>
          </a:p>
        </p:txBody>
      </p:sp>
      <p:pic>
        <p:nvPicPr>
          <p:cNvPr id="13316" name="Picture 7" descr="http://www.myextralife.com/wp-content/uploads/2006/12/hardees-red-burrito-taco-salad-7126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962400"/>
            <a:ext cx="38100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9" descr="http://osterhoutteens.files.wordpress.com/2009/04/yu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4114800"/>
            <a:ext cx="272415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2954.WAV">
            <a:hlinkClick r:id="" action="ppaction://media"/>
          </p:cNvPr>
          <p:cNvPicPr>
            <a:picLocks noRot="1" noChangeAspect="1"/>
          </p:cNvPicPr>
          <p:nvPr>
            <a:wavAudioFile r:embed="rId1" name="~PP2954.WAV"/>
          </p:nvPr>
        </p:nvPicPr>
        <p:blipFill>
          <a:blip r:embed="rId5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7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52388"/>
            <a:ext cx="9144000" cy="691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6"/>
          <p:cNvSpPr txBox="1">
            <a:spLocks noChangeArrowheads="1"/>
          </p:cNvSpPr>
          <p:nvPr/>
        </p:nvSpPr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0" b="1">
                <a:solidFill>
                  <a:srgbClr val="FFCC00"/>
                </a:solidFill>
                <a:latin typeface="Academy Engraved LET" pitchFamily="2" charset="0"/>
                <a:cs typeface="Andalus" pitchFamily="18" charset="-78"/>
              </a:rPr>
              <a:t>i hate writing!</a:t>
            </a:r>
          </a:p>
          <a:p>
            <a:pPr algn="ctr"/>
            <a:endParaRPr lang="en-US" sz="4000" b="1">
              <a:solidFill>
                <a:srgbClr val="FFCC00"/>
              </a:solidFill>
              <a:latin typeface="Academy Engraved LET" pitchFamily="2" charset="0"/>
              <a:cs typeface="Andalus" pitchFamily="18" charset="-78"/>
            </a:endParaRPr>
          </a:p>
          <a:p>
            <a:pPr algn="ctr"/>
            <a:endParaRPr lang="en-US" sz="4000" b="1">
              <a:solidFill>
                <a:srgbClr val="FFCC00"/>
              </a:solidFill>
              <a:latin typeface="Academy Engraved LET" pitchFamily="2" charset="0"/>
              <a:cs typeface="Andalus" pitchFamily="18" charset="-78"/>
            </a:endParaRPr>
          </a:p>
          <a:p>
            <a:pPr algn="ctr"/>
            <a:endParaRPr lang="en-US" sz="4000" b="1">
              <a:solidFill>
                <a:srgbClr val="FFCC00"/>
              </a:solidFill>
              <a:latin typeface="Academy Engraved LET" pitchFamily="2" charset="0"/>
              <a:cs typeface="Andalus" pitchFamily="18" charset="-78"/>
            </a:endParaRPr>
          </a:p>
          <a:p>
            <a:pPr algn="ctr"/>
            <a:endParaRPr lang="en-US" sz="4000" b="1">
              <a:solidFill>
                <a:srgbClr val="FFCC00"/>
              </a:solidFill>
              <a:latin typeface="Academy Engraved LET" pitchFamily="2" charset="0"/>
              <a:cs typeface="Andalus" pitchFamily="18" charset="-78"/>
            </a:endParaRPr>
          </a:p>
          <a:p>
            <a:pPr algn="ctr"/>
            <a:endParaRPr lang="en-US" sz="8000" b="1">
              <a:solidFill>
                <a:srgbClr val="FFCC00"/>
              </a:solidFill>
              <a:latin typeface="Academy Engraved LET" pitchFamily="2" charset="0"/>
              <a:cs typeface="Andalus" pitchFamily="18" charset="-78"/>
            </a:endParaRPr>
          </a:p>
          <a:p>
            <a:pPr algn="ctr"/>
            <a:r>
              <a:rPr lang="en-US" sz="6000" b="1">
                <a:solidFill>
                  <a:srgbClr val="FFCC00"/>
                </a:solidFill>
                <a:latin typeface="Academy Engraved LET" pitchFamily="2" charset="0"/>
                <a:cs typeface="Andalus" pitchFamily="18" charset="-78"/>
              </a:rPr>
              <a:t>why do you think we have to use a “number 2” pencil?</a:t>
            </a:r>
          </a:p>
        </p:txBody>
      </p:sp>
      <p:pic>
        <p:nvPicPr>
          <p:cNvPr id="5" name="~PP1747.WAV">
            <a:hlinkClick r:id="" action="ppaction://media"/>
          </p:cNvPr>
          <p:cNvPicPr>
            <a:picLocks noRot="1" noChangeAspect="1"/>
          </p:cNvPicPr>
          <p:nvPr>
            <a:wavAudioFile r:embed="rId1" name="~PP1747.WAV"/>
          </p:nvPr>
        </p:nvPicPr>
        <p:blipFill>
          <a:blip r:embed="rId4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3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b="1" u="sng" smtClean="0">
                <a:solidFill>
                  <a:srgbClr val="660066"/>
                </a:solidFill>
              </a:rPr>
              <a:t>Step 1</a:t>
            </a:r>
            <a:r>
              <a:rPr lang="en-US" sz="3200" b="1" smtClean="0">
                <a:solidFill>
                  <a:srgbClr val="660066"/>
                </a:solidFill>
              </a:rPr>
              <a:t>: Write down what you know – K</a:t>
            </a:r>
            <a:br>
              <a:rPr lang="en-US" sz="3200" b="1" smtClean="0">
                <a:solidFill>
                  <a:srgbClr val="660066"/>
                </a:solidFill>
              </a:rPr>
            </a:br>
            <a:r>
              <a:rPr lang="en-US" sz="3200" u="sng" smtClean="0">
                <a:solidFill>
                  <a:srgbClr val="996600"/>
                </a:solidFill>
              </a:rPr>
              <a:t>Example</a:t>
            </a:r>
            <a:r>
              <a:rPr lang="en-US" sz="3200" smtClean="0">
                <a:solidFill>
                  <a:srgbClr val="996600"/>
                </a:solidFill>
              </a:rPr>
              <a:t>: Thanksgiving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>
                <a:solidFill>
                  <a:srgbClr val="996600"/>
                </a:solidFill>
              </a:rPr>
              <a:t>Thanksgiving is sometime in late November, always on a Thursday </a:t>
            </a:r>
          </a:p>
          <a:p>
            <a:pPr eaLnBrk="1" hangingPunct="1"/>
            <a:r>
              <a:rPr lang="en-US" sz="2400" smtClean="0">
                <a:solidFill>
                  <a:srgbClr val="996600"/>
                </a:solidFill>
              </a:rPr>
              <a:t>Turkey, cranberries, and pumpkin pie seem to be traditional favorites </a:t>
            </a:r>
          </a:p>
          <a:p>
            <a:pPr eaLnBrk="1" hangingPunct="1"/>
            <a:r>
              <a:rPr lang="en-US" sz="2400" smtClean="0">
                <a:solidFill>
                  <a:srgbClr val="996600"/>
                </a:solidFill>
              </a:rPr>
              <a:t>The pilgrims and Indians shared a meal one year after the Puritans landed at Plymouth Rock </a:t>
            </a:r>
          </a:p>
          <a:p>
            <a:pPr eaLnBrk="1" hangingPunct="1"/>
            <a:r>
              <a:rPr lang="en-US" sz="2400" smtClean="0">
                <a:solidFill>
                  <a:srgbClr val="996600"/>
                </a:solidFill>
              </a:rPr>
              <a:t>The day after Thanksgiving—Black Friday—is the biggest shopping day of the year and kicks off the Christmas season. </a:t>
            </a:r>
          </a:p>
          <a:p>
            <a:pPr eaLnBrk="1" hangingPunct="1"/>
            <a:r>
              <a:rPr lang="en-US" sz="2400" smtClean="0">
                <a:solidFill>
                  <a:srgbClr val="996600"/>
                </a:solidFill>
              </a:rPr>
              <a:t>On Thanksgiving day, college football bowl games are played. </a:t>
            </a:r>
          </a:p>
        </p:txBody>
      </p:sp>
      <p:pic>
        <p:nvPicPr>
          <p:cNvPr id="5" name="~PP3217.WAV">
            <a:hlinkClick r:id="" action="ppaction://media"/>
          </p:cNvPr>
          <p:cNvPicPr>
            <a:picLocks noRot="1" noChangeAspect="1"/>
          </p:cNvPicPr>
          <p:nvPr>
            <a:wavAudioFile r:embed="rId1" name="~PP3217.WAV"/>
          </p:nvPr>
        </p:nvPicPr>
        <p:blipFill>
          <a:blip r:embed="rId3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5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381000"/>
            <a:ext cx="8229600" cy="5897563"/>
          </a:xfrm>
        </p:spPr>
      </p:pic>
      <p:pic>
        <p:nvPicPr>
          <p:cNvPr id="4" name="~PP232.WAV">
            <a:hlinkClick r:id="" action="ppaction://media"/>
          </p:cNvPr>
          <p:cNvPicPr>
            <a:picLocks noRot="1" noChangeAspect="1"/>
          </p:cNvPicPr>
          <p:nvPr>
            <a:wavAudioFile r:embed="rId1" name="~PP232.WAV"/>
          </p:nvPr>
        </p:nvPicPr>
        <p:blipFill>
          <a:blip r:embed="rId4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5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b="1" u="sng" smtClean="0">
                <a:solidFill>
                  <a:srgbClr val="660066"/>
                </a:solidFill>
              </a:rPr>
              <a:t>Step 2</a:t>
            </a:r>
            <a:r>
              <a:rPr lang="en-US" sz="3200" b="1" smtClean="0">
                <a:solidFill>
                  <a:srgbClr val="660066"/>
                </a:solidFill>
              </a:rPr>
              <a:t>: List what you want to know – W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When exactly is Thanksgiving and how and when did the date get set as an official holiday? </a:t>
            </a:r>
          </a:p>
          <a:p>
            <a:pPr eaLnBrk="1" hangingPunct="1"/>
            <a:r>
              <a:rPr lang="en-US" smtClean="0"/>
              <a:t>Do other countries celebrate Thanksgiving?</a:t>
            </a:r>
          </a:p>
          <a:p>
            <a:pPr eaLnBrk="1" hangingPunct="1"/>
            <a:r>
              <a:rPr lang="en-US" smtClean="0"/>
              <a:t>How did turkey, cranberries, and pumpkin pie become traditional favorites? </a:t>
            </a:r>
          </a:p>
          <a:p>
            <a:pPr eaLnBrk="1" hangingPunct="1"/>
            <a:r>
              <a:rPr lang="en-US" smtClean="0"/>
              <a:t> How much turkey, cranberries, and pumpkin pie is bought and eaten on Thanksgiving? </a:t>
            </a:r>
          </a:p>
        </p:txBody>
      </p:sp>
      <p:pic>
        <p:nvPicPr>
          <p:cNvPr id="17412" name="Picture 7" descr="http://www.fotosearch.com/bthumb/DNV/DNV220/017v0208d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5334000"/>
            <a:ext cx="16192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155.WAV">
            <a:hlinkClick r:id="" action="ppaction://media"/>
          </p:cNvPr>
          <p:cNvPicPr>
            <a:picLocks noRot="1" noChangeAspect="1"/>
          </p:cNvPicPr>
          <p:nvPr>
            <a:wavAudioFile r:embed="rId1" name="~PP155.WAV"/>
          </p:nvPr>
        </p:nvPicPr>
        <p:blipFill>
          <a:blip r:embed="rId4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5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b="1" u="sng" smtClean="0">
                <a:solidFill>
                  <a:srgbClr val="660066"/>
                </a:solidFill>
              </a:rPr>
              <a:t>Step 2</a:t>
            </a:r>
            <a:r>
              <a:rPr lang="en-US" sz="3200" b="1" smtClean="0">
                <a:solidFill>
                  <a:srgbClr val="660066"/>
                </a:solidFill>
              </a:rPr>
              <a:t>: List what you want to know – W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What is the myth and what is the historical fact concerning the Pilgrims, Indians, and the first Thanksgiving?</a:t>
            </a:r>
          </a:p>
          <a:p>
            <a:pPr eaLnBrk="1" hangingPunct="1"/>
            <a:r>
              <a:rPr lang="en-US" sz="2400" smtClean="0"/>
              <a:t>Did the Pilgrims really wear those crazy buckle hats?</a:t>
            </a:r>
          </a:p>
          <a:p>
            <a:pPr eaLnBrk="1" hangingPunct="1"/>
            <a:r>
              <a:rPr lang="en-US" sz="2400" smtClean="0"/>
              <a:t>When did Black Friday become such a big shopping day and how much money is spent that day?</a:t>
            </a:r>
          </a:p>
          <a:p>
            <a:pPr eaLnBrk="1" hangingPunct="1"/>
            <a:r>
              <a:rPr lang="en-US" sz="2400" smtClean="0"/>
              <a:t>What football bowl games are played on Thanksgiving and when did that start?</a:t>
            </a:r>
          </a:p>
          <a:p>
            <a:pPr eaLnBrk="1" hangingPunct="1"/>
            <a:r>
              <a:rPr lang="en-US" sz="2400" smtClean="0"/>
              <a:t>What teams return year after year to play?</a:t>
            </a:r>
          </a:p>
        </p:txBody>
      </p:sp>
      <p:pic>
        <p:nvPicPr>
          <p:cNvPr id="18436" name="Picture 7" descr="http://www.football-clip-art.com/football_clip_art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5663" y="4953000"/>
            <a:ext cx="193833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1638.WAV">
            <a:hlinkClick r:id="" action="ppaction://media"/>
          </p:cNvPr>
          <p:cNvPicPr>
            <a:picLocks noRot="1" noChangeAspect="1"/>
          </p:cNvPicPr>
          <p:nvPr>
            <a:wavAudioFile r:embed="rId1" name="~PP1638.WAV"/>
          </p:nvPr>
        </p:nvPicPr>
        <p:blipFill>
          <a:blip r:embed="rId4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0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8478289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607.WAV">
            <a:hlinkClick r:id="" action="ppaction://media"/>
          </p:cNvPr>
          <p:cNvPicPr>
            <a:picLocks noRot="1" noChangeAspect="1"/>
          </p:cNvPicPr>
          <p:nvPr>
            <a:wavAudioFile r:embed="rId1" name="~PP607.WAV"/>
          </p:nvPr>
        </p:nvPicPr>
        <p:blipFill>
          <a:blip r:embed="rId4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375" y="447675"/>
            <a:ext cx="8477250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704.WAV">
            <a:hlinkClick r:id="" action="ppaction://media"/>
          </p:cNvPr>
          <p:cNvPicPr>
            <a:picLocks noRot="1" noChangeAspect="1"/>
          </p:cNvPicPr>
          <p:nvPr>
            <a:wavAudioFile r:embed="rId1" name="~PP704.WAV"/>
          </p:nvPr>
        </p:nvPicPr>
        <p:blipFill>
          <a:blip r:embed="rId4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5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http://21cif.com/resources/links/images/plagiaris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054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Box 6"/>
          <p:cNvSpPr txBox="1">
            <a:spLocks noChangeArrowheads="1"/>
          </p:cNvSpPr>
          <p:nvPr/>
        </p:nvSpPr>
        <p:spPr bwMode="auto">
          <a:xfrm>
            <a:off x="2743200" y="381000"/>
            <a:ext cx="640080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960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Don’t swipe another’s type!</a:t>
            </a:r>
          </a:p>
        </p:txBody>
      </p:sp>
      <p:pic>
        <p:nvPicPr>
          <p:cNvPr id="5" name="~PP710.WAV">
            <a:hlinkClick r:id="" action="ppaction://media"/>
          </p:cNvPr>
          <p:cNvPicPr>
            <a:picLocks noRot="1" noChangeAspect="1"/>
          </p:cNvPicPr>
          <p:nvPr>
            <a:wavAudioFile r:embed="rId1" name="~PP710.WAV"/>
          </p:nvPr>
        </p:nvPicPr>
        <p:blipFill>
          <a:blip r:embed="rId4" cstate="print"/>
          <a:stretch>
            <a:fillRect/>
          </a:stretch>
        </p:blipFill>
        <p:spPr>
          <a:xfrm>
            <a:off x="8716963" y="64309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9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Unity cutouts design template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nity cutouts desig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nity cutout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ty cutout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ty cutout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ty cutout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ty cutout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ty cutout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ty cutout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ty cutout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ty cutout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ty cutout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ty cutout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ty cutout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ty cutouts design template 13">
        <a:dk1>
          <a:srgbClr val="000000"/>
        </a:dk1>
        <a:lt1>
          <a:srgbClr val="FFFFFF"/>
        </a:lt1>
        <a:dk2>
          <a:srgbClr val="0033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ty cutouts design template 14">
        <a:dk1>
          <a:srgbClr val="000066"/>
        </a:dk1>
        <a:lt1>
          <a:srgbClr val="FFFFFF"/>
        </a:lt1>
        <a:dk2>
          <a:srgbClr val="0033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ty cutouts design template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ty cutouts design template 16">
        <a:dk1>
          <a:srgbClr val="FFFFFF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453</Words>
  <Application>Microsoft Office PowerPoint</Application>
  <PresentationFormat>On-screen Show (4:3)</PresentationFormat>
  <Paragraphs>51</Paragraphs>
  <Slides>16</Slides>
  <Notes>0</Notes>
  <HiddenSlides>0</HiddenSlides>
  <MMClips>16</MMClips>
  <ScaleCrop>false</ScaleCrop>
  <HeadingPairs>
    <vt:vector size="4" baseType="variant">
      <vt:variant>
        <vt:lpstr>Design Template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Unity cutouts design template</vt:lpstr>
      <vt:lpstr>Layers</vt:lpstr>
      <vt:lpstr>Default Design</vt:lpstr>
      <vt:lpstr>How to write a report</vt:lpstr>
      <vt:lpstr>Steps to writing a quality paper</vt:lpstr>
      <vt:lpstr>K-W-L: A three step process</vt:lpstr>
      <vt:lpstr>Slide 4</vt:lpstr>
      <vt:lpstr>Meet Margot Sanchez</vt:lpstr>
      <vt:lpstr>  Writing is Psychological</vt:lpstr>
      <vt:lpstr>Writing is a process</vt:lpstr>
      <vt:lpstr>Writing is like a taco salad</vt:lpstr>
      <vt:lpstr>Slide 9</vt:lpstr>
      <vt:lpstr>Step 1: Write down what you know – K Example: Thanksgiving</vt:lpstr>
      <vt:lpstr>Slide 11</vt:lpstr>
      <vt:lpstr>Step 2: List what you want to know – W</vt:lpstr>
      <vt:lpstr>Step 2: List what you want to know – W</vt:lpstr>
      <vt:lpstr>Slide 14</vt:lpstr>
      <vt:lpstr>Slide 15</vt:lpstr>
      <vt:lpstr>Slide 16</vt:lpstr>
    </vt:vector>
  </TitlesOfParts>
  <Company>MSD of Wayne Township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write a report</dc:title>
  <dc:creator>MSD of Wayne Township</dc:creator>
  <cp:lastModifiedBy>Katharine Bagby</cp:lastModifiedBy>
  <cp:revision>51</cp:revision>
  <dcterms:created xsi:type="dcterms:W3CDTF">2013-01-31T12:18:57Z</dcterms:created>
  <dcterms:modified xsi:type="dcterms:W3CDTF">2013-01-31T12:26:16Z</dcterms:modified>
</cp:coreProperties>
</file>